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1" r:id="rId4"/>
    <p:sldMasterId id="2147483662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</p:sldIdLst>
  <p:sldSz cy="5143500" cx="9144000"/>
  <p:notesSz cx="6858000" cy="9144000"/>
  <p:embeddedFontLst>
    <p:embeddedFont>
      <p:font typeface="Old Standard TT"/>
      <p:regular r:id="rId40"/>
      <p:bold r:id="rId41"/>
      <p:italic r:id="rId42"/>
    </p:embeddedFont>
    <p:embeddedFont>
      <p:font typeface="Nanum Gothic"/>
      <p:regular r:id="rId43"/>
      <p:bold r:id="rId44"/>
    </p:embeddedFont>
    <p:embeddedFont>
      <p:font typeface="NanumGothic ExtraBold"/>
      <p:bold r:id="rId4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OldStandardTT-regular.fntdata"/><Relationship Id="rId20" Type="http://schemas.openxmlformats.org/officeDocument/2006/relationships/slide" Target="slides/slide14.xml"/><Relationship Id="rId42" Type="http://schemas.openxmlformats.org/officeDocument/2006/relationships/font" Target="fonts/OldStandardTT-italic.fntdata"/><Relationship Id="rId41" Type="http://schemas.openxmlformats.org/officeDocument/2006/relationships/font" Target="fonts/OldStandardTT-bold.fntdata"/><Relationship Id="rId22" Type="http://schemas.openxmlformats.org/officeDocument/2006/relationships/slide" Target="slides/slide16.xml"/><Relationship Id="rId44" Type="http://schemas.openxmlformats.org/officeDocument/2006/relationships/font" Target="fonts/NanumGothic-bold.fntdata"/><Relationship Id="rId21" Type="http://schemas.openxmlformats.org/officeDocument/2006/relationships/slide" Target="slides/slide15.xml"/><Relationship Id="rId43" Type="http://schemas.openxmlformats.org/officeDocument/2006/relationships/font" Target="fonts/NanumGothic-regular.fntdata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45" Type="http://schemas.openxmlformats.org/officeDocument/2006/relationships/font" Target="fonts/NanumGothicExtraBold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slide" Target="slides/slide31.xml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39" Type="http://schemas.openxmlformats.org/officeDocument/2006/relationships/slide" Target="slides/slide33.xml"/><Relationship Id="rId16" Type="http://schemas.openxmlformats.org/officeDocument/2006/relationships/slide" Target="slides/slide10.xml"/><Relationship Id="rId38" Type="http://schemas.openxmlformats.org/officeDocument/2006/relationships/slide" Target="slides/slide32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b111b56552_2_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g1b111b56552_2_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b286bac348_0_7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g1b286bac348_0_7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b286bac348_0_16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g1b286bac348_0_16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b111b56552_0_6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g1b111b56552_0_6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b286bac348_0_13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g1b286bac348_0_1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b111b56552_6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g1b111b56552_6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1b253676ee9_0_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g1b253676ee9_0_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1b253676ee9_0_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ko"/>
              <a:t>질문</a:t>
            </a:r>
            <a:endParaRPr/>
          </a:p>
        </p:txBody>
      </p:sp>
      <p:sp>
        <p:nvSpPr>
          <p:cNvPr id="294" name="Google Shape;294;g1b253676ee9_0_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b253676ee9_0_4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g1b253676ee9_0_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1b253676ee9_0_6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g1b253676ee9_0_6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1b111b56552_2_5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차트 전처리 컬럼명 &gt; 사진으로 바꿀지</a:t>
            </a:r>
            <a:endParaRPr/>
          </a:p>
        </p:txBody>
      </p:sp>
      <p:sp>
        <p:nvSpPr>
          <p:cNvPr id="342" name="Google Shape;342;g1b111b56552_2_5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1b111b56552_2_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g1b111b56552_2_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1b444a3013d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g1b444a3013d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1b111b56552_0_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learners 모듈의 기본 클래스인 ReinforcementLearner 클래스는 networks 모듈의 기본 클래스인 Network 클래스를 가치 신경망과 정책 신경망 학습을 위해 활용</a:t>
            </a:r>
            <a:endParaRPr/>
          </a:p>
        </p:txBody>
      </p:sp>
      <p:sp>
        <p:nvSpPr>
          <p:cNvPr id="372" name="Google Shape;372;g1b111b56552_0_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1b111b56552_0_15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learners 모듈: networks 모듈의 기본 클래스인 Network 클래스를 가치 신경망과 정책 신경망 학습을 위해 활용 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CC2255"/>
                </a:solidFill>
                <a:highlight>
                  <a:srgbClr val="F7F7F9"/>
                </a:highlight>
                <a:latin typeface="Courier New"/>
                <a:ea typeface="Courier New"/>
                <a:cs typeface="Courier New"/>
                <a:sym typeface="Courier New"/>
              </a:rPr>
              <a:t>(배치 크기, 스텝 수, 자질 벡터 차원)</a:t>
            </a:r>
            <a:r>
              <a:rPr lang="ko" sz="1200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의 모양으로 학습 데이터</a:t>
            </a:r>
            <a:endParaRPr/>
          </a:p>
        </p:txBody>
      </p:sp>
      <p:sp>
        <p:nvSpPr>
          <p:cNvPr id="387" name="Google Shape;387;g1b111b56552_0_15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1b2615502d9_4_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learners 모듈: networks 모듈의 기본 클래스인 Network 클래스를 가치 신경망과 정책 신경망 학습을 위해 활용 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CC2255"/>
                </a:solidFill>
                <a:highlight>
                  <a:srgbClr val="F7F7F9"/>
                </a:highlight>
                <a:latin typeface="Courier New"/>
                <a:ea typeface="Courier New"/>
                <a:cs typeface="Courier New"/>
                <a:sym typeface="Courier New"/>
              </a:rPr>
              <a:t>(배치 크기, 스텝 수, 자질 벡터 차원)</a:t>
            </a:r>
            <a:r>
              <a:rPr lang="ko" sz="1200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의 모양으로 학습 데이터</a:t>
            </a:r>
            <a:endParaRPr/>
          </a:p>
        </p:txBody>
      </p:sp>
      <p:sp>
        <p:nvSpPr>
          <p:cNvPr id="402" name="Google Shape;402;g1b2615502d9_4_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1b111b56552_2_6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g1b111b56552_2_6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1b111b56552_2_7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g1b111b56552_2_7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1b253676ee9_0_9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" name="Google Shape;440;g1b253676ee9_0_9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1b253676ee9_0_11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g1b253676ee9_0_1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1b111b56552_2_8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" name="Google Shape;465;g1b111b56552_2_8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1b111b56552_0_13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" name="Google Shape;471;g1b111b56552_0_1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1b111b56552_2_3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g1b111b56552_2_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1b111b56552_0_10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ko" sz="15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서영: 강화학습 모델 개발</a:t>
            </a:r>
            <a:endParaRPr b="1" sz="15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ko" sz="15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연주: 키움 데이터 수집 및 DB 저장</a:t>
            </a:r>
            <a:endParaRPr b="1" sz="15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ko" sz="15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지원: 종목 구독, 실시간 데이터 구동 및 매매</a:t>
            </a:r>
            <a:endParaRPr/>
          </a:p>
        </p:txBody>
      </p:sp>
      <p:sp>
        <p:nvSpPr>
          <p:cNvPr id="487" name="Google Shape;487;g1b111b56552_0_10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1b111b56552_0_12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8" name="Google Shape;518;g1b111b56552_0_1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1b111b56552_2_9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5" name="Google Shape;535;g1b111b56552_2_9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1b111b56552_2_10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9" name="Google Shape;549;g1b111b56552_2_10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1b2615502d9_1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g1b2615502d9_1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b2615502d9_1_2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2) Backend: Pytorch</a:t>
            </a:r>
            <a:endParaRPr b="1" sz="14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3) Learning rate: 0.001, discount factor: 0.9</a:t>
            </a:r>
            <a:endParaRPr b="1" sz="14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- Agent 설정</a:t>
            </a:r>
            <a:endParaRPr b="1" sz="14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1) 매매 수수료: 0.35%, 거래세: 0%</a:t>
            </a:r>
            <a:endParaRPr/>
          </a:p>
        </p:txBody>
      </p:sp>
      <p:sp>
        <p:nvSpPr>
          <p:cNvPr id="118" name="Google Shape;118;g1b2615502d9_1_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b111b56552_2_5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g1b111b56552_2_5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b111b56552_2_3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g1b111b56552_2_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b286bac348_0_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g1b286bac348_0_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1b286bac348_0_4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g1b286bac348_0_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100"/>
            <a:ext cx="9144000" cy="1711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" name="Google Shape;11;p2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" name="Google Shape;12;p2"/>
          <p:cNvSpPr txBox="1"/>
          <p:nvPr>
            <p:ph type="ctr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12700" y="3840639"/>
            <a:ext cx="8118600" cy="7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039650"/>
            <a:ext cx="8520600" cy="21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슬라이드">
  <p:cSld name="제목 슬라이드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빈 화면" type="blank">
  <p:cSld name="BLANK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Google Shape;16;p3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" name="Google Shape;17;p3"/>
          <p:cNvSpPr txBox="1"/>
          <p:nvPr>
            <p:ph type="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6864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382350"/>
            <a:ext cx="4045200" cy="133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aperback">
    <p:bg>
      <p:bgPr>
        <a:solidFill>
          <a:schemeClr val="accen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Nanum Gothic"/>
              <a:buNone/>
              <a:defRPr b="1" sz="3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Char char="●"/>
              <a:defRPr b="1"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○"/>
              <a:defRPr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■"/>
              <a:defRPr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  <a:defRPr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○"/>
              <a:defRPr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■"/>
              <a:defRPr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  <a:defRPr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○"/>
              <a:defRPr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■"/>
              <a:defRPr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/>
          <p:nvPr/>
        </p:nvSpPr>
        <p:spPr>
          <a:xfrm rot="5400000">
            <a:off x="0" y="0"/>
            <a:ext cx="810000" cy="810000"/>
          </a:xfrm>
          <a:prstGeom prst="triangle">
            <a:avLst>
              <a:gd fmla="val 0" name="adj"/>
            </a:avLst>
          </a:prstGeom>
          <a:solidFill>
            <a:srgbClr val="00002F"/>
          </a:solidFill>
          <a:ln cap="flat" cmpd="sng" w="12700">
            <a:solidFill>
              <a:srgbClr val="5B3F3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7" name="Google Shape;57;p13"/>
          <p:cNvSpPr/>
          <p:nvPr/>
        </p:nvSpPr>
        <p:spPr>
          <a:xfrm rot="-5400000">
            <a:off x="8334000" y="4333500"/>
            <a:ext cx="810000" cy="810000"/>
          </a:xfrm>
          <a:prstGeom prst="triangle">
            <a:avLst>
              <a:gd fmla="val 0" name="adj"/>
            </a:avLst>
          </a:prstGeom>
          <a:solidFill>
            <a:srgbClr val="00002F"/>
          </a:solidFill>
          <a:ln cap="flat" cmpd="sng" w="12700">
            <a:solidFill>
              <a:srgbClr val="5B3F3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Relationship Id="rId4" Type="http://schemas.openxmlformats.org/officeDocument/2006/relationships/image" Target="../media/image7.png"/><Relationship Id="rId5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Relationship Id="rId4" Type="http://schemas.openxmlformats.org/officeDocument/2006/relationships/image" Target="../media/image20.png"/><Relationship Id="rId5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Relationship Id="rId4" Type="http://schemas.openxmlformats.org/officeDocument/2006/relationships/image" Target="../media/image21.png"/><Relationship Id="rId5" Type="http://schemas.openxmlformats.org/officeDocument/2006/relationships/image" Target="../media/image23.png"/><Relationship Id="rId6" Type="http://schemas.openxmlformats.org/officeDocument/2006/relationships/image" Target="../media/image35.png"/><Relationship Id="rId7" Type="http://schemas.openxmlformats.org/officeDocument/2006/relationships/image" Target="../media/image2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2.png"/><Relationship Id="rId4" Type="http://schemas.openxmlformats.org/officeDocument/2006/relationships/image" Target="../media/image3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6.png"/><Relationship Id="rId4" Type="http://schemas.openxmlformats.org/officeDocument/2006/relationships/image" Target="../media/image3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5.png"/><Relationship Id="rId4" Type="http://schemas.openxmlformats.org/officeDocument/2006/relationships/image" Target="../media/image31.png"/><Relationship Id="rId5" Type="http://schemas.openxmlformats.org/officeDocument/2006/relationships/image" Target="../media/image28.png"/><Relationship Id="rId6" Type="http://schemas.openxmlformats.org/officeDocument/2006/relationships/image" Target="../media/image32.png"/><Relationship Id="rId7" Type="http://schemas.openxmlformats.org/officeDocument/2006/relationships/image" Target="../media/image3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s://www.notion.so/AIFT-Artificial-Intelligence-in-Finacial-Trading-2022-814994c39aad491b913976cef3fffd82" TargetMode="External"/><Relationship Id="rId4" Type="http://schemas.openxmlformats.org/officeDocument/2006/relationships/image" Target="../media/image40.png"/><Relationship Id="rId5" Type="http://schemas.openxmlformats.org/officeDocument/2006/relationships/image" Target="../media/image42.png"/><Relationship Id="rId6" Type="http://schemas.openxmlformats.org/officeDocument/2006/relationships/image" Target="../media/image3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1.xml"/><Relationship Id="rId3" Type="http://schemas.openxmlformats.org/officeDocument/2006/relationships/hyperlink" Target="https://github.com/FALL2022-AIFT/Crystal012" TargetMode="External"/><Relationship Id="rId4" Type="http://schemas.openxmlformats.org/officeDocument/2006/relationships/hyperlink" Target="https://github.com/yeonju52/AIFT2022/tree/main/Assignments" TargetMode="External"/><Relationship Id="rId5" Type="http://schemas.openxmlformats.org/officeDocument/2006/relationships/hyperlink" Target="https://github.com/yeonju52/AIFT2022/tree/main/Research" TargetMode="External"/><Relationship Id="rId6" Type="http://schemas.openxmlformats.org/officeDocument/2006/relationships/hyperlink" Target="https://github.com/yeonju52/AIFT2022/tree/main/Project" TargetMode="External"/><Relationship Id="rId7" Type="http://schemas.openxmlformats.org/officeDocument/2006/relationships/image" Target="../media/image4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9.png"/><Relationship Id="rId4" Type="http://schemas.openxmlformats.org/officeDocument/2006/relationships/image" Target="../media/image4.png"/><Relationship Id="rId5" Type="http://schemas.openxmlformats.org/officeDocument/2006/relationships/image" Target="../media/image8.png"/><Relationship Id="rId6" Type="http://schemas.openxmlformats.org/officeDocument/2006/relationships/image" Target="../media/image6.png"/><Relationship Id="rId7" Type="http://schemas.openxmlformats.org/officeDocument/2006/relationships/image" Target="../media/image18.png"/><Relationship Id="rId8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6"/>
          <p:cNvSpPr txBox="1"/>
          <p:nvPr/>
        </p:nvSpPr>
        <p:spPr>
          <a:xfrm>
            <a:off x="1992452" y="1492705"/>
            <a:ext cx="5159100" cy="17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5400">
                <a:solidFill>
                  <a:srgbClr val="00002F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주식 트레이딩</a:t>
            </a:r>
            <a:endParaRPr sz="5400">
              <a:solidFill>
                <a:srgbClr val="00002F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5400">
                <a:solidFill>
                  <a:srgbClr val="00002F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강화학습</a:t>
            </a:r>
            <a:endParaRPr sz="5400">
              <a:solidFill>
                <a:srgbClr val="00002F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65" name="Google Shape;65;p16"/>
          <p:cNvSpPr/>
          <p:nvPr/>
        </p:nvSpPr>
        <p:spPr>
          <a:xfrm>
            <a:off x="3209650" y="3224300"/>
            <a:ext cx="2724600" cy="381600"/>
          </a:xfrm>
          <a:prstGeom prst="rect">
            <a:avLst/>
          </a:prstGeom>
          <a:solidFill>
            <a:srgbClr val="8DBABD"/>
          </a:solidFill>
          <a:ln cap="flat" cmpd="sng" w="12700">
            <a:solidFill>
              <a:srgbClr val="8DBABD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인공지능금융투자</a:t>
            </a:r>
            <a:endParaRPr>
              <a:solidFill>
                <a:schemeClr val="lt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2022-2학기 기말 프로젝트</a:t>
            </a:r>
            <a:endParaRPr>
              <a:solidFill>
                <a:schemeClr val="lt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66" name="Google Shape;66;p16"/>
          <p:cNvSpPr txBox="1"/>
          <p:nvPr/>
        </p:nvSpPr>
        <p:spPr>
          <a:xfrm>
            <a:off x="6842925" y="4145000"/>
            <a:ext cx="20511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0" lang="ko" sz="1300" u="none" cap="none" strike="noStrike">
                <a:solidFill>
                  <a:schemeClr val="dk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20191026 윤서영</a:t>
            </a:r>
            <a:endParaRPr sz="1300">
              <a:solidFill>
                <a:schemeClr val="dk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dk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20201050 이연주 | 팀장</a:t>
            </a:r>
            <a:endParaRPr sz="1300">
              <a:solidFill>
                <a:schemeClr val="dk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dk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20201064 허지원</a:t>
            </a:r>
            <a:endParaRPr sz="1300">
              <a:solidFill>
                <a:schemeClr val="dk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3" name="Google Shape;193;p25"/>
          <p:cNvCxnSpPr/>
          <p:nvPr/>
        </p:nvCxnSpPr>
        <p:spPr>
          <a:xfrm>
            <a:off x="769892" y="741861"/>
            <a:ext cx="162000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94" name="Google Shape;194;p25"/>
          <p:cNvSpPr txBox="1"/>
          <p:nvPr/>
        </p:nvSpPr>
        <p:spPr>
          <a:xfrm>
            <a:off x="872357" y="328025"/>
            <a:ext cx="14151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solidFill>
                  <a:srgbClr val="00002F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수집기</a:t>
            </a:r>
            <a:endParaRPr sz="1100"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195" name="Google Shape;195;p25"/>
          <p:cNvSpPr txBox="1"/>
          <p:nvPr/>
        </p:nvSpPr>
        <p:spPr>
          <a:xfrm>
            <a:off x="350679" y="374217"/>
            <a:ext cx="6447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00002F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01.</a:t>
            </a:r>
            <a:endParaRPr sz="1800">
              <a:solidFill>
                <a:srgbClr val="00002F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196" name="Google Shape;196;p25"/>
          <p:cNvSpPr txBox="1"/>
          <p:nvPr/>
        </p:nvSpPr>
        <p:spPr>
          <a:xfrm>
            <a:off x="582700" y="1293002"/>
            <a:ext cx="2969700" cy="13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" sz="1400" u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키움 API 통신할 때,</a:t>
            </a:r>
            <a:endParaRPr b="1" sz="24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rPr b="1" i="0" lang="ko" sz="1400" u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현재 가지고 있는 데이터 제외하고,</a:t>
            </a:r>
            <a:endParaRPr b="1" sz="24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rPr b="1" i="0" lang="ko" sz="1400" u="none" strike="noStrike">
                <a:solidFill>
                  <a:srgbClr val="6A9955"/>
                </a:solidFill>
                <a:latin typeface="Nanum Gothic"/>
                <a:ea typeface="Nanum Gothic"/>
                <a:cs typeface="Nanum Gothic"/>
                <a:sym typeface="Nanum Gothic"/>
              </a:rPr>
              <a:t>opt10080 TR 요청 (한번에  900개)</a:t>
            </a:r>
            <a:endParaRPr b="1" sz="24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Nanum Gothic"/>
                <a:ea typeface="Nanum Gothic"/>
                <a:cs typeface="Nanum Gothic"/>
                <a:sym typeface="Nanum Gothic"/>
              </a:rPr>
              <a:t>통신 한 번의 TR 개수: </a:t>
            </a:r>
            <a:r>
              <a:rPr b="1" i="0" lang="ko" sz="1400" u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조절 불가능</a:t>
            </a:r>
            <a:endParaRPr b="1" sz="24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97" name="Google Shape;197;p25"/>
          <p:cNvSpPr txBox="1"/>
          <p:nvPr/>
        </p:nvSpPr>
        <p:spPr>
          <a:xfrm>
            <a:off x="830595" y="764425"/>
            <a:ext cx="18375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198" name="Google Shape;198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02844" y="449250"/>
            <a:ext cx="3976843" cy="205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3027776"/>
            <a:ext cx="3621897" cy="1868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17624" y="2842977"/>
            <a:ext cx="3947274" cy="2053174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5"/>
          <p:cNvSpPr txBox="1"/>
          <p:nvPr/>
        </p:nvSpPr>
        <p:spPr>
          <a:xfrm>
            <a:off x="830599" y="764425"/>
            <a:ext cx="3509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키움 API 통신</a:t>
            </a:r>
            <a:endParaRPr sz="1100"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cxnSp>
        <p:nvCxnSpPr>
          <p:cNvPr id="202" name="Google Shape;202;p25"/>
          <p:cNvCxnSpPr/>
          <p:nvPr/>
        </p:nvCxnSpPr>
        <p:spPr>
          <a:xfrm>
            <a:off x="7823169" y="108706"/>
            <a:ext cx="270000" cy="0"/>
          </a:xfrm>
          <a:prstGeom prst="straightConnector1">
            <a:avLst/>
          </a:prstGeom>
          <a:noFill/>
          <a:ln cap="rnd" cmpd="sng" w="44450">
            <a:solidFill>
              <a:srgbClr val="D0CEC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</p:cxnSp>
      <p:cxnSp>
        <p:nvCxnSpPr>
          <p:cNvPr id="203" name="Google Shape;203;p25"/>
          <p:cNvCxnSpPr/>
          <p:nvPr/>
        </p:nvCxnSpPr>
        <p:spPr>
          <a:xfrm>
            <a:off x="8143844" y="108706"/>
            <a:ext cx="270000" cy="0"/>
          </a:xfrm>
          <a:prstGeom prst="straightConnector1">
            <a:avLst/>
          </a:prstGeom>
          <a:noFill/>
          <a:ln cap="rnd" cmpd="sng" w="44450">
            <a:solidFill>
              <a:srgbClr val="8DBABD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</p:cxnSp>
      <p:cxnSp>
        <p:nvCxnSpPr>
          <p:cNvPr id="204" name="Google Shape;204;p25"/>
          <p:cNvCxnSpPr/>
          <p:nvPr/>
        </p:nvCxnSpPr>
        <p:spPr>
          <a:xfrm>
            <a:off x="8464520" y="108706"/>
            <a:ext cx="270000" cy="0"/>
          </a:xfrm>
          <a:prstGeom prst="straightConnector1">
            <a:avLst/>
          </a:prstGeom>
          <a:noFill/>
          <a:ln cap="rnd" cmpd="sng" w="44450">
            <a:solidFill>
              <a:srgbClr val="D0CEC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</p:cxnSp>
      <p:cxnSp>
        <p:nvCxnSpPr>
          <p:cNvPr id="205" name="Google Shape;205;p25"/>
          <p:cNvCxnSpPr/>
          <p:nvPr/>
        </p:nvCxnSpPr>
        <p:spPr>
          <a:xfrm>
            <a:off x="8785194" y="108706"/>
            <a:ext cx="270000" cy="0"/>
          </a:xfrm>
          <a:prstGeom prst="straightConnector1">
            <a:avLst/>
          </a:prstGeom>
          <a:noFill/>
          <a:ln cap="rnd" cmpd="sng" w="44450">
            <a:solidFill>
              <a:srgbClr val="D0CEC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0" name="Google Shape;210;p26"/>
          <p:cNvCxnSpPr/>
          <p:nvPr/>
        </p:nvCxnSpPr>
        <p:spPr>
          <a:xfrm>
            <a:off x="769892" y="741861"/>
            <a:ext cx="162000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11" name="Google Shape;211;p26"/>
          <p:cNvSpPr txBox="1"/>
          <p:nvPr/>
        </p:nvSpPr>
        <p:spPr>
          <a:xfrm>
            <a:off x="872357" y="328025"/>
            <a:ext cx="14151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solidFill>
                  <a:srgbClr val="00002F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수집기</a:t>
            </a:r>
            <a:endParaRPr sz="1100"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212" name="Google Shape;212;p26"/>
          <p:cNvSpPr txBox="1"/>
          <p:nvPr/>
        </p:nvSpPr>
        <p:spPr>
          <a:xfrm>
            <a:off x="350679" y="374217"/>
            <a:ext cx="6447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00002F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01.</a:t>
            </a:r>
            <a:endParaRPr sz="1800">
              <a:solidFill>
                <a:srgbClr val="00002F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213" name="Google Shape;213;p26"/>
          <p:cNvSpPr txBox="1"/>
          <p:nvPr/>
        </p:nvSpPr>
        <p:spPr>
          <a:xfrm>
            <a:off x="582700" y="1223900"/>
            <a:ext cx="6602700" cy="20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Nanum Gothic"/>
                <a:ea typeface="Nanum Gothic"/>
                <a:cs typeface="Nanum Gothic"/>
                <a:sym typeface="Nanum Gothic"/>
              </a:rPr>
              <a:t>static_kiwoom VS retrieveTR VS retrieve_static_TR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static_kiwoom</a:t>
            </a:r>
            <a:endParaRPr>
              <a:solidFill>
                <a:schemeClr val="dk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anum Gothic"/>
              <a:buChar char="-"/>
            </a:pPr>
            <a:r>
              <a:rPr b="1" lang="ko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키움 통신의 직접적으로 관여</a:t>
            </a:r>
            <a:endParaRPr b="1" sz="1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retrieveTR</a:t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anum Gothic"/>
              <a:buChar char="-"/>
            </a:pPr>
            <a:r>
              <a:rPr b="1" lang="ko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static_kiwoom에서 정의한 함수 이용해서 </a:t>
            </a:r>
            <a:r>
              <a:rPr b="1" lang="ko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일봉 데이터 return</a:t>
            </a:r>
            <a:endParaRPr b="1" sz="1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retrieve_static_TR</a:t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anum Gothic"/>
              <a:buChar char="-"/>
            </a:pPr>
            <a:r>
              <a:rPr b="1" lang="ko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main 실행함수</a:t>
            </a:r>
            <a:endParaRPr b="1" sz="1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14" name="Google Shape;214;p26"/>
          <p:cNvSpPr txBox="1"/>
          <p:nvPr/>
        </p:nvSpPr>
        <p:spPr>
          <a:xfrm>
            <a:off x="830595" y="764425"/>
            <a:ext cx="18375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215" name="Google Shape;215;p26"/>
          <p:cNvSpPr txBox="1"/>
          <p:nvPr/>
        </p:nvSpPr>
        <p:spPr>
          <a:xfrm>
            <a:off x="830599" y="764425"/>
            <a:ext cx="3509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키움 API 통신 관련함수</a:t>
            </a:r>
            <a:endParaRPr sz="1100"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216" name="Google Shape;21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08600" y="435399"/>
            <a:ext cx="2598066" cy="222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08600" y="2812000"/>
            <a:ext cx="2640451" cy="2331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81638" y="2915112"/>
            <a:ext cx="2598076" cy="212528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9" name="Google Shape;219;p26"/>
          <p:cNvCxnSpPr/>
          <p:nvPr/>
        </p:nvCxnSpPr>
        <p:spPr>
          <a:xfrm>
            <a:off x="7823169" y="108706"/>
            <a:ext cx="270000" cy="0"/>
          </a:xfrm>
          <a:prstGeom prst="straightConnector1">
            <a:avLst/>
          </a:prstGeom>
          <a:noFill/>
          <a:ln cap="rnd" cmpd="sng" w="44450">
            <a:solidFill>
              <a:srgbClr val="D0CEC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</p:cxnSp>
      <p:cxnSp>
        <p:nvCxnSpPr>
          <p:cNvPr id="220" name="Google Shape;220;p26"/>
          <p:cNvCxnSpPr/>
          <p:nvPr/>
        </p:nvCxnSpPr>
        <p:spPr>
          <a:xfrm>
            <a:off x="8143844" y="108706"/>
            <a:ext cx="270000" cy="0"/>
          </a:xfrm>
          <a:prstGeom prst="straightConnector1">
            <a:avLst/>
          </a:prstGeom>
          <a:noFill/>
          <a:ln cap="rnd" cmpd="sng" w="44450">
            <a:solidFill>
              <a:srgbClr val="8DBABD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</p:cxnSp>
      <p:cxnSp>
        <p:nvCxnSpPr>
          <p:cNvPr id="221" name="Google Shape;221;p26"/>
          <p:cNvCxnSpPr/>
          <p:nvPr/>
        </p:nvCxnSpPr>
        <p:spPr>
          <a:xfrm>
            <a:off x="8464520" y="108706"/>
            <a:ext cx="270000" cy="0"/>
          </a:xfrm>
          <a:prstGeom prst="straightConnector1">
            <a:avLst/>
          </a:prstGeom>
          <a:noFill/>
          <a:ln cap="rnd" cmpd="sng" w="44450">
            <a:solidFill>
              <a:srgbClr val="D0CEC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</p:cxnSp>
      <p:cxnSp>
        <p:nvCxnSpPr>
          <p:cNvPr id="222" name="Google Shape;222;p26"/>
          <p:cNvCxnSpPr/>
          <p:nvPr/>
        </p:nvCxnSpPr>
        <p:spPr>
          <a:xfrm>
            <a:off x="8785194" y="108706"/>
            <a:ext cx="270000" cy="0"/>
          </a:xfrm>
          <a:prstGeom prst="straightConnector1">
            <a:avLst/>
          </a:prstGeom>
          <a:noFill/>
          <a:ln cap="rnd" cmpd="sng" w="44450">
            <a:solidFill>
              <a:srgbClr val="D0CEC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7"/>
          <p:cNvSpPr txBox="1"/>
          <p:nvPr/>
        </p:nvSpPr>
        <p:spPr>
          <a:xfrm>
            <a:off x="495900" y="1330425"/>
            <a:ext cx="8289300" cy="34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ko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case1) </a:t>
            </a:r>
            <a:endParaRPr b="1">
              <a:solidFill>
                <a:schemeClr val="dk1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ko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company_info: 종목 코드 테이블의 정보 조회</a:t>
            </a:r>
            <a:endParaRPr b="1">
              <a:solidFill>
                <a:schemeClr val="dk1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048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anum Gothic"/>
              <a:buChar char="-"/>
            </a:pPr>
            <a:r>
              <a:rPr b="1" lang="ko" sz="1200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069500: 2022년 11월 18일 06시</a:t>
            </a:r>
            <a:endParaRPr b="1" sz="1200">
              <a:solidFill>
                <a:schemeClr val="dk1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048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anum Gothic"/>
              <a:buChar char="-"/>
            </a:pPr>
            <a:r>
              <a:rPr b="1" lang="ko" sz="1200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114800: 2022년 11월 18일 11시</a:t>
            </a:r>
            <a:endParaRPr b="1" sz="1200">
              <a:solidFill>
                <a:schemeClr val="dk1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048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anum Gothic"/>
              <a:buChar char="-"/>
            </a:pPr>
            <a:r>
              <a:rPr b="1" lang="ko" sz="1200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226490: 조회 x -&gt; remained_data=True일 때까지 정보 update</a:t>
            </a:r>
            <a:endParaRPr b="1" sz="1200">
              <a:solidFill>
                <a:schemeClr val="dk1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  <a:highlight>
                  <a:schemeClr val="lt1"/>
                </a:highlight>
                <a:latin typeface="Nanum Gothic"/>
                <a:ea typeface="Nanum Gothic"/>
                <a:cs typeface="Nanum Gothic"/>
                <a:sym typeface="Nanum Gothic"/>
              </a:rPr>
              <a:t>sqlWriter</a:t>
            </a:r>
            <a:r>
              <a:rPr b="1" lang="ko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()</a:t>
            </a:r>
            <a:endParaRPr b="1">
              <a:solidFill>
                <a:schemeClr val="dk1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048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anum Gothic"/>
              <a:buChar char="-"/>
            </a:pPr>
            <a:r>
              <a:rPr b="1" lang="ko" sz="1200">
                <a:solidFill>
                  <a:schemeClr val="dk1"/>
                </a:solidFill>
                <a:highlight>
                  <a:schemeClr val="lt1"/>
                </a:highlight>
                <a:latin typeface="Nanum Gothic"/>
                <a:ea typeface="Nanum Gothic"/>
                <a:cs typeface="Nanum Gothic"/>
                <a:sym typeface="Nanum Gothic"/>
              </a:rPr>
              <a:t>069500: </a:t>
            </a:r>
            <a:r>
              <a:rPr b="1" lang="ko" sz="1200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2022.11.18 09시 00분 ~</a:t>
            </a:r>
            <a:endParaRPr b="1" sz="1200">
              <a:solidFill>
                <a:schemeClr val="dk1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anum Gothic"/>
              <a:buChar char="-"/>
            </a:pPr>
            <a:r>
              <a:rPr b="1" lang="ko" sz="1200">
                <a:solidFill>
                  <a:schemeClr val="dk1"/>
                </a:solidFill>
                <a:highlight>
                  <a:schemeClr val="lt1"/>
                </a:highlight>
                <a:latin typeface="Nanum Gothic"/>
                <a:ea typeface="Nanum Gothic"/>
                <a:cs typeface="Nanum Gothic"/>
                <a:sym typeface="Nanum Gothic"/>
              </a:rPr>
              <a:t>114800: 2022.11.18 11시 49분 ~</a:t>
            </a:r>
            <a:endParaRPr b="1" sz="1200">
              <a:solidFill>
                <a:schemeClr val="dk1"/>
              </a:solidFill>
              <a:highlight>
                <a:schemeClr val="lt1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anum Gothic"/>
              <a:buChar char="-"/>
            </a:pPr>
            <a:r>
              <a:rPr b="1" lang="ko" sz="1200">
                <a:solidFill>
                  <a:schemeClr val="dk1"/>
                </a:solidFill>
                <a:highlight>
                  <a:schemeClr val="lt1"/>
                </a:highlight>
                <a:latin typeface="Nanum Gothic"/>
                <a:ea typeface="Nanum Gothic"/>
                <a:cs typeface="Nanum Gothic"/>
                <a:sym typeface="Nanum Gothic"/>
              </a:rPr>
              <a:t>226490: 2021.12.06 09시 00분 ~</a:t>
            </a:r>
            <a:endParaRPr b="1" sz="1200">
              <a:solidFill>
                <a:schemeClr val="dk1"/>
              </a:solidFill>
              <a:highlight>
                <a:schemeClr val="lt1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chemeClr val="dk1"/>
                </a:solidFill>
                <a:highlight>
                  <a:schemeClr val="lt1"/>
                </a:highlight>
                <a:latin typeface="Nanum Gothic"/>
                <a:ea typeface="Nanum Gothic"/>
                <a:cs typeface="Nanum Gothic"/>
                <a:sym typeface="Nanum Gothic"/>
              </a:rPr>
              <a:t>*조회 종료 시점: 조회 시점.today()의 전날 15시 30분</a:t>
            </a:r>
            <a:endParaRPr b="1" sz="1200">
              <a:solidFill>
                <a:schemeClr val="dk1"/>
              </a:solidFill>
              <a:highlight>
                <a:schemeClr val="lt1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  <a:highlight>
                  <a:schemeClr val="lt1"/>
                </a:highlight>
                <a:latin typeface="Nanum Gothic"/>
                <a:ea typeface="Nanum Gothic"/>
                <a:cs typeface="Nanum Gothic"/>
                <a:sym typeface="Nanum Gothic"/>
              </a:rPr>
              <a:t>update_comany_info()</a:t>
            </a:r>
            <a:endParaRPr b="1">
              <a:solidFill>
                <a:schemeClr val="dk1"/>
              </a:solidFill>
              <a:highlight>
                <a:schemeClr val="lt1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anum Gothic"/>
              <a:buChar char="-"/>
            </a:pPr>
            <a:r>
              <a:rPr b="1" lang="ko" sz="1200">
                <a:solidFill>
                  <a:schemeClr val="dk1"/>
                </a:solidFill>
                <a:highlight>
                  <a:schemeClr val="lt1"/>
                </a:highlight>
                <a:latin typeface="Nanum Gothic"/>
                <a:ea typeface="Nanum Gothic"/>
                <a:cs typeface="Nanum Gothic"/>
                <a:sym typeface="Nanum Gothic"/>
              </a:rPr>
              <a:t>dataframe의 가장 최근 날짜를 업데이트 (=조회 종료 시점)</a:t>
            </a:r>
            <a:endParaRPr b="1" sz="1200">
              <a:solidFill>
                <a:schemeClr val="dk1"/>
              </a:solidFill>
              <a:highlight>
                <a:schemeClr val="lt1"/>
              </a:highlight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228" name="Google Shape;228;p27"/>
          <p:cNvCxnSpPr/>
          <p:nvPr/>
        </p:nvCxnSpPr>
        <p:spPr>
          <a:xfrm>
            <a:off x="769892" y="741861"/>
            <a:ext cx="162000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29" name="Google Shape;229;p27"/>
          <p:cNvSpPr txBox="1"/>
          <p:nvPr/>
        </p:nvSpPr>
        <p:spPr>
          <a:xfrm>
            <a:off x="872357" y="328025"/>
            <a:ext cx="14151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solidFill>
                  <a:srgbClr val="00002F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수집기</a:t>
            </a:r>
            <a:endParaRPr sz="1100"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230" name="Google Shape;230;p27"/>
          <p:cNvSpPr txBox="1"/>
          <p:nvPr/>
        </p:nvSpPr>
        <p:spPr>
          <a:xfrm>
            <a:off x="350679" y="374217"/>
            <a:ext cx="6447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00002F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01.</a:t>
            </a:r>
            <a:endParaRPr sz="1800">
              <a:solidFill>
                <a:srgbClr val="00002F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231" name="Google Shape;231;p27"/>
          <p:cNvSpPr txBox="1"/>
          <p:nvPr/>
        </p:nvSpPr>
        <p:spPr>
          <a:xfrm>
            <a:off x="830600" y="764425"/>
            <a:ext cx="22104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예시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32" name="Google Shape;23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11275" y="1665350"/>
            <a:ext cx="2476850" cy="32534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85551" y="766623"/>
            <a:ext cx="2502575" cy="826650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27"/>
          <p:cNvSpPr/>
          <p:nvPr/>
        </p:nvSpPr>
        <p:spPr>
          <a:xfrm>
            <a:off x="5977300" y="3274975"/>
            <a:ext cx="2166600" cy="1506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27"/>
          <p:cNvSpPr/>
          <p:nvPr/>
        </p:nvSpPr>
        <p:spPr>
          <a:xfrm>
            <a:off x="5996675" y="4551550"/>
            <a:ext cx="2280300" cy="2001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27"/>
          <p:cNvSpPr/>
          <p:nvPr/>
        </p:nvSpPr>
        <p:spPr>
          <a:xfrm>
            <a:off x="5996675" y="1948900"/>
            <a:ext cx="2280300" cy="2001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37" name="Google Shape;237;p27"/>
          <p:cNvCxnSpPr/>
          <p:nvPr/>
        </p:nvCxnSpPr>
        <p:spPr>
          <a:xfrm>
            <a:off x="7823169" y="108706"/>
            <a:ext cx="270000" cy="0"/>
          </a:xfrm>
          <a:prstGeom prst="straightConnector1">
            <a:avLst/>
          </a:prstGeom>
          <a:noFill/>
          <a:ln cap="rnd" cmpd="sng" w="44450">
            <a:solidFill>
              <a:srgbClr val="D0CEC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</p:cxnSp>
      <p:cxnSp>
        <p:nvCxnSpPr>
          <p:cNvPr id="238" name="Google Shape;238;p27"/>
          <p:cNvCxnSpPr/>
          <p:nvPr/>
        </p:nvCxnSpPr>
        <p:spPr>
          <a:xfrm>
            <a:off x="8143844" y="108706"/>
            <a:ext cx="270000" cy="0"/>
          </a:xfrm>
          <a:prstGeom prst="straightConnector1">
            <a:avLst/>
          </a:prstGeom>
          <a:noFill/>
          <a:ln cap="rnd" cmpd="sng" w="44450">
            <a:solidFill>
              <a:srgbClr val="8DBABD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</p:cxnSp>
      <p:cxnSp>
        <p:nvCxnSpPr>
          <p:cNvPr id="239" name="Google Shape;239;p27"/>
          <p:cNvCxnSpPr/>
          <p:nvPr/>
        </p:nvCxnSpPr>
        <p:spPr>
          <a:xfrm>
            <a:off x="8464520" y="108706"/>
            <a:ext cx="270000" cy="0"/>
          </a:xfrm>
          <a:prstGeom prst="straightConnector1">
            <a:avLst/>
          </a:prstGeom>
          <a:noFill/>
          <a:ln cap="rnd" cmpd="sng" w="44450">
            <a:solidFill>
              <a:srgbClr val="D0CEC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</p:cxnSp>
      <p:cxnSp>
        <p:nvCxnSpPr>
          <p:cNvPr id="240" name="Google Shape;240;p27"/>
          <p:cNvCxnSpPr/>
          <p:nvPr/>
        </p:nvCxnSpPr>
        <p:spPr>
          <a:xfrm>
            <a:off x="8785194" y="108706"/>
            <a:ext cx="270000" cy="0"/>
          </a:xfrm>
          <a:prstGeom prst="straightConnector1">
            <a:avLst/>
          </a:prstGeom>
          <a:noFill/>
          <a:ln cap="rnd" cmpd="sng" w="44450">
            <a:solidFill>
              <a:srgbClr val="D0CEC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6799" y="1965539"/>
            <a:ext cx="2049300" cy="228704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6" name="Google Shape;246;p28"/>
          <p:cNvCxnSpPr/>
          <p:nvPr/>
        </p:nvCxnSpPr>
        <p:spPr>
          <a:xfrm>
            <a:off x="769892" y="741861"/>
            <a:ext cx="162000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47" name="Google Shape;247;p28"/>
          <p:cNvSpPr txBox="1"/>
          <p:nvPr/>
        </p:nvSpPr>
        <p:spPr>
          <a:xfrm>
            <a:off x="872357" y="328025"/>
            <a:ext cx="14151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solidFill>
                  <a:srgbClr val="00002F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수집기</a:t>
            </a:r>
            <a:endParaRPr sz="1100"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248" name="Google Shape;248;p28"/>
          <p:cNvSpPr txBox="1"/>
          <p:nvPr/>
        </p:nvSpPr>
        <p:spPr>
          <a:xfrm>
            <a:off x="350679" y="374217"/>
            <a:ext cx="6447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00002F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01.</a:t>
            </a:r>
            <a:endParaRPr sz="1800">
              <a:solidFill>
                <a:srgbClr val="00002F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249" name="Google Shape;249;p28"/>
          <p:cNvSpPr txBox="1"/>
          <p:nvPr/>
        </p:nvSpPr>
        <p:spPr>
          <a:xfrm>
            <a:off x="830600" y="764425"/>
            <a:ext cx="22104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static_TR 완료 후 DB 모습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50" name="Google Shape;250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91742" y="2780250"/>
            <a:ext cx="1211583" cy="6576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1" name="Google Shape;251;p28"/>
          <p:cNvGrpSpPr/>
          <p:nvPr/>
        </p:nvGrpSpPr>
        <p:grpSpPr>
          <a:xfrm>
            <a:off x="6380662" y="1818214"/>
            <a:ext cx="2283652" cy="2581690"/>
            <a:chOff x="5771225" y="2099575"/>
            <a:chExt cx="2372626" cy="2682275"/>
          </a:xfrm>
        </p:grpSpPr>
        <p:pic>
          <p:nvPicPr>
            <p:cNvPr id="252" name="Google Shape;252;p28"/>
            <p:cNvPicPr preferRelativeResize="0"/>
            <p:nvPr/>
          </p:nvPicPr>
          <p:blipFill rotWithShape="1">
            <a:blip r:embed="rId5">
              <a:alphaModFix/>
            </a:blip>
            <a:srcRect b="12319" l="0" r="0" t="0"/>
            <a:stretch/>
          </p:blipFill>
          <p:spPr>
            <a:xfrm>
              <a:off x="5771225" y="2099575"/>
              <a:ext cx="2372625" cy="21120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3" name="Google Shape;253;p2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771225" y="4362356"/>
              <a:ext cx="2372626" cy="41949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4" name="Google Shape;254;p28"/>
            <p:cNvSpPr/>
            <p:nvPr/>
          </p:nvSpPr>
          <p:spPr>
            <a:xfrm>
              <a:off x="5771225" y="4507850"/>
              <a:ext cx="2129100" cy="128400"/>
            </a:xfrm>
            <a:prstGeom prst="rect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28"/>
            <p:cNvSpPr/>
            <p:nvPr/>
          </p:nvSpPr>
          <p:spPr>
            <a:xfrm>
              <a:off x="5771225" y="2507543"/>
              <a:ext cx="2129100" cy="128400"/>
            </a:xfrm>
            <a:prstGeom prst="rect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56" name="Google Shape;256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9825" y="2812550"/>
            <a:ext cx="1467625" cy="593025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28"/>
          <p:cNvSpPr/>
          <p:nvPr/>
        </p:nvSpPr>
        <p:spPr>
          <a:xfrm>
            <a:off x="1706794" y="2438573"/>
            <a:ext cx="2049300" cy="1236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28"/>
          <p:cNvSpPr/>
          <p:nvPr/>
        </p:nvSpPr>
        <p:spPr>
          <a:xfrm>
            <a:off x="4077725" y="2935963"/>
            <a:ext cx="692400" cy="346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CC225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59" name="Google Shape;259;p28"/>
          <p:cNvCxnSpPr/>
          <p:nvPr/>
        </p:nvCxnSpPr>
        <p:spPr>
          <a:xfrm>
            <a:off x="7823169" y="108706"/>
            <a:ext cx="270000" cy="0"/>
          </a:xfrm>
          <a:prstGeom prst="straightConnector1">
            <a:avLst/>
          </a:prstGeom>
          <a:noFill/>
          <a:ln cap="rnd" cmpd="sng" w="44450">
            <a:solidFill>
              <a:srgbClr val="D0CEC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</p:cxnSp>
      <p:cxnSp>
        <p:nvCxnSpPr>
          <p:cNvPr id="260" name="Google Shape;260;p28"/>
          <p:cNvCxnSpPr/>
          <p:nvPr/>
        </p:nvCxnSpPr>
        <p:spPr>
          <a:xfrm>
            <a:off x="8143844" y="108706"/>
            <a:ext cx="270000" cy="0"/>
          </a:xfrm>
          <a:prstGeom prst="straightConnector1">
            <a:avLst/>
          </a:prstGeom>
          <a:noFill/>
          <a:ln cap="rnd" cmpd="sng" w="44450">
            <a:solidFill>
              <a:srgbClr val="8DBABD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</p:cxnSp>
      <p:cxnSp>
        <p:nvCxnSpPr>
          <p:cNvPr id="261" name="Google Shape;261;p28"/>
          <p:cNvCxnSpPr/>
          <p:nvPr/>
        </p:nvCxnSpPr>
        <p:spPr>
          <a:xfrm>
            <a:off x="8464520" y="108706"/>
            <a:ext cx="270000" cy="0"/>
          </a:xfrm>
          <a:prstGeom prst="straightConnector1">
            <a:avLst/>
          </a:prstGeom>
          <a:noFill/>
          <a:ln cap="rnd" cmpd="sng" w="44450">
            <a:solidFill>
              <a:srgbClr val="D0CEC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</p:cxnSp>
      <p:cxnSp>
        <p:nvCxnSpPr>
          <p:cNvPr id="262" name="Google Shape;262;p28"/>
          <p:cNvCxnSpPr/>
          <p:nvPr/>
        </p:nvCxnSpPr>
        <p:spPr>
          <a:xfrm>
            <a:off x="8785194" y="108706"/>
            <a:ext cx="270000" cy="0"/>
          </a:xfrm>
          <a:prstGeom prst="straightConnector1">
            <a:avLst/>
          </a:prstGeom>
          <a:noFill/>
          <a:ln cap="rnd" cmpd="sng" w="44450">
            <a:solidFill>
              <a:srgbClr val="D0CEC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Google Shape;267;p29"/>
          <p:cNvCxnSpPr/>
          <p:nvPr/>
        </p:nvCxnSpPr>
        <p:spPr>
          <a:xfrm>
            <a:off x="769892" y="741861"/>
            <a:ext cx="162000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68" name="Google Shape;268;p29"/>
          <p:cNvSpPr txBox="1"/>
          <p:nvPr/>
        </p:nvSpPr>
        <p:spPr>
          <a:xfrm>
            <a:off x="872357" y="328025"/>
            <a:ext cx="14151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solidFill>
                  <a:srgbClr val="00002F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수집기</a:t>
            </a:r>
            <a:endParaRPr sz="1100"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269" name="Google Shape;269;p29"/>
          <p:cNvSpPr txBox="1"/>
          <p:nvPr/>
        </p:nvSpPr>
        <p:spPr>
          <a:xfrm>
            <a:off x="350679" y="374217"/>
            <a:ext cx="6447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00002F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01.</a:t>
            </a:r>
            <a:endParaRPr sz="1800">
              <a:solidFill>
                <a:srgbClr val="00002F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270" name="Google Shape;270;p29"/>
          <p:cNvSpPr txBox="1"/>
          <p:nvPr/>
        </p:nvSpPr>
        <p:spPr>
          <a:xfrm>
            <a:off x="769904" y="795400"/>
            <a:ext cx="32247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실시간 TR</a:t>
            </a: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메소드</a:t>
            </a:r>
            <a:endParaRPr sz="1100"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271" name="Google Shape;271;p29"/>
          <p:cNvSpPr txBox="1"/>
          <p:nvPr>
            <p:ph idx="1" type="body"/>
          </p:nvPr>
        </p:nvSpPr>
        <p:spPr>
          <a:xfrm>
            <a:off x="602250" y="1454950"/>
            <a:ext cx="4287900" cy="338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030361"/>
                </a:solidFill>
                <a:latin typeface="Nanum Gothic"/>
                <a:ea typeface="Nanum Gothic"/>
                <a:cs typeface="Nanum Gothic"/>
                <a:sym typeface="Nanum Gothic"/>
              </a:rPr>
              <a:t>SetRealReg()</a:t>
            </a:r>
            <a:endParaRPr b="1">
              <a:solidFill>
                <a:srgbClr val="03036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latin typeface="Nanum Gothic"/>
                <a:ea typeface="Nanum Gothic"/>
                <a:cs typeface="Nanum Gothic"/>
                <a:sym typeface="Nanum Gothic"/>
              </a:rPr>
              <a:t> - </a:t>
            </a:r>
            <a:r>
              <a:rPr b="1" lang="ko" sz="1300">
                <a:latin typeface="Nanum Gothic"/>
                <a:ea typeface="Nanum Gothic"/>
                <a:cs typeface="Nanum Gothic"/>
                <a:sym typeface="Nanum Gothic"/>
              </a:rPr>
              <a:t>특정 종목들에 대한 실시간 타입을 구독 신청</a:t>
            </a:r>
            <a:endParaRPr b="1" sz="13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030361"/>
                </a:solidFill>
                <a:latin typeface="Nanum Gothic"/>
                <a:ea typeface="Nanum Gothic"/>
                <a:cs typeface="Nanum Gothic"/>
                <a:sym typeface="Nanum Gothic"/>
              </a:rPr>
              <a:t>OnReceiveRealData()</a:t>
            </a:r>
            <a:endParaRPr b="1">
              <a:solidFill>
                <a:srgbClr val="03036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latin typeface="Nanum Gothic"/>
                <a:ea typeface="Nanum Gothic"/>
                <a:cs typeface="Nanum Gothic"/>
                <a:sym typeface="Nanum Gothic"/>
              </a:rPr>
              <a:t> - 구독 해지를 하기 전까지 서버에서 실시간 타입에 대한 이벤트가 발생할 때 마다 프로그램에 이벤트 발생시킴</a:t>
            </a:r>
            <a:endParaRPr b="1" sz="13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030361"/>
                </a:solidFill>
                <a:latin typeface="Nanum Gothic"/>
                <a:ea typeface="Nanum Gothic"/>
                <a:cs typeface="Nanum Gothic"/>
                <a:sym typeface="Nanum Gothic"/>
              </a:rPr>
              <a:t>on_receive_real_data()</a:t>
            </a:r>
            <a:endParaRPr b="1">
              <a:solidFill>
                <a:srgbClr val="03036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latin typeface="Nanum Gothic"/>
                <a:ea typeface="Nanum Gothic"/>
                <a:cs typeface="Nanum Gothic"/>
                <a:sym typeface="Nanum Gothic"/>
              </a:rPr>
              <a:t> - OnReceiveRealData 이벤트를 처리하는 핸들러</a:t>
            </a:r>
            <a:endParaRPr b="1" sz="13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030361"/>
                </a:solidFill>
                <a:latin typeface="Nanum Gothic"/>
                <a:ea typeface="Nanum Gothic"/>
                <a:cs typeface="Nanum Gothic"/>
                <a:sym typeface="Nanum Gothic"/>
              </a:rPr>
              <a:t>GetCommRealData()</a:t>
            </a:r>
            <a:endParaRPr b="1">
              <a:solidFill>
                <a:srgbClr val="03036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latin typeface="Nanum Gothic"/>
                <a:ea typeface="Nanum Gothic"/>
                <a:cs typeface="Nanum Gothic"/>
                <a:sym typeface="Nanum Gothic"/>
              </a:rPr>
              <a:t> - 특정 FID 값에 해당하는 데이터를 가져옴</a:t>
            </a:r>
            <a:endParaRPr b="1" sz="13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030361"/>
                </a:solidFill>
                <a:latin typeface="Nanum Gothic"/>
                <a:ea typeface="Nanum Gothic"/>
                <a:cs typeface="Nanum Gothic"/>
                <a:sym typeface="Nanum Gothic"/>
              </a:rPr>
              <a:t>DisConnectRealData()</a:t>
            </a:r>
            <a:r>
              <a:rPr b="1" lang="ko" sz="1300"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endParaRPr b="1" sz="13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latin typeface="Nanum Gothic"/>
                <a:ea typeface="Nanum Gothic"/>
                <a:cs typeface="Nanum Gothic"/>
                <a:sym typeface="Nanum Gothic"/>
              </a:rPr>
              <a:t> - 구독 해지</a:t>
            </a:r>
            <a:endParaRPr b="1" sz="13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72" name="Google Shape;27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0150" y="1749350"/>
            <a:ext cx="4011400" cy="19311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3" name="Google Shape;273;p29"/>
          <p:cNvCxnSpPr/>
          <p:nvPr/>
        </p:nvCxnSpPr>
        <p:spPr>
          <a:xfrm>
            <a:off x="7823169" y="108706"/>
            <a:ext cx="270000" cy="0"/>
          </a:xfrm>
          <a:prstGeom prst="straightConnector1">
            <a:avLst/>
          </a:prstGeom>
          <a:noFill/>
          <a:ln cap="rnd" cmpd="sng" w="44450">
            <a:solidFill>
              <a:srgbClr val="D0CEC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</p:cxnSp>
      <p:cxnSp>
        <p:nvCxnSpPr>
          <p:cNvPr id="274" name="Google Shape;274;p29"/>
          <p:cNvCxnSpPr/>
          <p:nvPr/>
        </p:nvCxnSpPr>
        <p:spPr>
          <a:xfrm>
            <a:off x="8143844" y="108706"/>
            <a:ext cx="270000" cy="0"/>
          </a:xfrm>
          <a:prstGeom prst="straightConnector1">
            <a:avLst/>
          </a:prstGeom>
          <a:noFill/>
          <a:ln cap="rnd" cmpd="sng" w="44450">
            <a:solidFill>
              <a:srgbClr val="8DBABD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</p:cxnSp>
      <p:cxnSp>
        <p:nvCxnSpPr>
          <p:cNvPr id="275" name="Google Shape;275;p29"/>
          <p:cNvCxnSpPr/>
          <p:nvPr/>
        </p:nvCxnSpPr>
        <p:spPr>
          <a:xfrm>
            <a:off x="8464520" y="108706"/>
            <a:ext cx="270000" cy="0"/>
          </a:xfrm>
          <a:prstGeom prst="straightConnector1">
            <a:avLst/>
          </a:prstGeom>
          <a:noFill/>
          <a:ln cap="rnd" cmpd="sng" w="44450">
            <a:solidFill>
              <a:srgbClr val="D0CEC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</p:cxnSp>
      <p:cxnSp>
        <p:nvCxnSpPr>
          <p:cNvPr id="276" name="Google Shape;276;p29"/>
          <p:cNvCxnSpPr/>
          <p:nvPr/>
        </p:nvCxnSpPr>
        <p:spPr>
          <a:xfrm>
            <a:off x="8785194" y="108706"/>
            <a:ext cx="270000" cy="0"/>
          </a:xfrm>
          <a:prstGeom prst="straightConnector1">
            <a:avLst/>
          </a:prstGeom>
          <a:noFill/>
          <a:ln cap="rnd" cmpd="sng" w="44450">
            <a:solidFill>
              <a:srgbClr val="D0CEC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1" name="Google Shape;281;p30"/>
          <p:cNvCxnSpPr/>
          <p:nvPr/>
        </p:nvCxnSpPr>
        <p:spPr>
          <a:xfrm>
            <a:off x="769892" y="741861"/>
            <a:ext cx="162000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82" name="Google Shape;282;p30"/>
          <p:cNvSpPr txBox="1"/>
          <p:nvPr/>
        </p:nvSpPr>
        <p:spPr>
          <a:xfrm>
            <a:off x="872357" y="328025"/>
            <a:ext cx="14151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solidFill>
                  <a:srgbClr val="00002F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수집기</a:t>
            </a:r>
            <a:endParaRPr sz="1100"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283" name="Google Shape;283;p30"/>
          <p:cNvSpPr txBox="1"/>
          <p:nvPr/>
        </p:nvSpPr>
        <p:spPr>
          <a:xfrm>
            <a:off x="350679" y="374217"/>
            <a:ext cx="6447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00002F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01.</a:t>
            </a:r>
            <a:endParaRPr sz="1800">
              <a:solidFill>
                <a:srgbClr val="00002F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284" name="Google Shape;284;p30"/>
          <p:cNvSpPr txBox="1"/>
          <p:nvPr/>
        </p:nvSpPr>
        <p:spPr>
          <a:xfrm>
            <a:off x="769895" y="795413"/>
            <a:ext cx="18375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실시간 TR받아오기</a:t>
            </a:r>
            <a:endParaRPr sz="1100"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285" name="Google Shape;285;p30"/>
          <p:cNvSpPr txBox="1"/>
          <p:nvPr>
            <p:ph idx="1" type="body"/>
          </p:nvPr>
        </p:nvSpPr>
        <p:spPr>
          <a:xfrm>
            <a:off x="518750" y="1271000"/>
            <a:ext cx="29913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SetRealReg( self, </a:t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screen_no,    // 화면 번호</a:t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code_list,      // 종목 코드 리스트</a:t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fid_list,          // 실시간 FID 리스트</a:t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real_type      // 실시간 등록 타입</a:t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152400" rtl="0" algn="l">
              <a:lnSpc>
                <a:spcPct val="180000"/>
              </a:lnSpc>
              <a:spcBef>
                <a:spcPts val="0"/>
              </a:spcBef>
              <a:spcAft>
                <a:spcPts val="7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)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86" name="Google Shape;286;p30"/>
          <p:cNvSpPr txBox="1"/>
          <p:nvPr/>
        </p:nvSpPr>
        <p:spPr>
          <a:xfrm>
            <a:off x="518750" y="2299300"/>
            <a:ext cx="7764300" cy="22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5240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5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35714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- </a:t>
            </a: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종목 코드와 FID 리스트를 이용해서 실시간 시세를 등록하는 함수</a:t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- 한 번에 등록 가능한 종목과 FID 개수는 100종목</a:t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- 실시간 등록 타입을 0으로 설정 시 기존 종목들은 해지되고 등록한 종목의 실시간 시세가 등록됨</a:t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just">
              <a:lnSpc>
                <a:spcPct val="18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- 실시간 등록 타입을 1로 설정 시 먼저 등록한 종목들과 함께 실시간 시세가 등록됨</a:t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87" name="Google Shape;287;p30"/>
          <p:cNvSpPr txBox="1"/>
          <p:nvPr/>
        </p:nvSpPr>
        <p:spPr>
          <a:xfrm>
            <a:off x="3563100" y="1271000"/>
            <a:ext cx="5492100" cy="13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200">
                <a:solidFill>
                  <a:srgbClr val="569CD6"/>
                </a:solidFill>
                <a:highlight>
                  <a:srgbClr val="1E1E1E"/>
                </a:highlight>
                <a:latin typeface="Nanum Gothic"/>
                <a:ea typeface="Nanum Gothic"/>
                <a:cs typeface="Nanum Gothic"/>
                <a:sym typeface="Nanum Gothic"/>
              </a:rPr>
              <a:t>def</a:t>
            </a:r>
            <a:r>
              <a:rPr b="1" lang="ko" sz="1200">
                <a:solidFill>
                  <a:srgbClr val="D4D4D4"/>
                </a:solidFill>
                <a:highlight>
                  <a:srgbClr val="1E1E1E"/>
                </a:highlight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b="1" lang="ko" sz="1200">
                <a:solidFill>
                  <a:srgbClr val="DCDCAA"/>
                </a:solidFill>
                <a:highlight>
                  <a:srgbClr val="1E1E1E"/>
                </a:highlight>
                <a:latin typeface="Nanum Gothic"/>
                <a:ea typeface="Nanum Gothic"/>
                <a:cs typeface="Nanum Gothic"/>
                <a:sym typeface="Nanum Gothic"/>
              </a:rPr>
              <a:t>SetRealReg</a:t>
            </a:r>
            <a:r>
              <a:rPr b="1" lang="ko" sz="1200">
                <a:solidFill>
                  <a:srgbClr val="D4D4D4"/>
                </a:solidFill>
                <a:highlight>
                  <a:srgbClr val="1E1E1E"/>
                </a:highlight>
                <a:latin typeface="Nanum Gothic"/>
                <a:ea typeface="Nanum Gothic"/>
                <a:cs typeface="Nanum Gothic"/>
                <a:sym typeface="Nanum Gothic"/>
              </a:rPr>
              <a:t>(</a:t>
            </a:r>
            <a:r>
              <a:rPr b="1" lang="ko" sz="1200">
                <a:solidFill>
                  <a:srgbClr val="9CDCFE"/>
                </a:solidFill>
                <a:highlight>
                  <a:srgbClr val="1E1E1E"/>
                </a:highlight>
                <a:latin typeface="Nanum Gothic"/>
                <a:ea typeface="Nanum Gothic"/>
                <a:cs typeface="Nanum Gothic"/>
                <a:sym typeface="Nanum Gothic"/>
              </a:rPr>
              <a:t>self</a:t>
            </a:r>
            <a:r>
              <a:rPr b="1" lang="ko" sz="1200">
                <a:solidFill>
                  <a:srgbClr val="D4D4D4"/>
                </a:solidFill>
                <a:highlight>
                  <a:srgbClr val="1E1E1E"/>
                </a:highlight>
                <a:latin typeface="Nanum Gothic"/>
                <a:ea typeface="Nanum Gothic"/>
                <a:cs typeface="Nanum Gothic"/>
                <a:sym typeface="Nanum Gothic"/>
              </a:rPr>
              <a:t>, </a:t>
            </a:r>
            <a:r>
              <a:rPr b="1" lang="ko" sz="1200">
                <a:solidFill>
                  <a:srgbClr val="9CDCFE"/>
                </a:solidFill>
                <a:highlight>
                  <a:srgbClr val="1E1E1E"/>
                </a:highlight>
                <a:latin typeface="Nanum Gothic"/>
                <a:ea typeface="Nanum Gothic"/>
                <a:cs typeface="Nanum Gothic"/>
                <a:sym typeface="Nanum Gothic"/>
              </a:rPr>
              <a:t>screen_no</a:t>
            </a:r>
            <a:r>
              <a:rPr b="1" lang="ko" sz="1200">
                <a:solidFill>
                  <a:srgbClr val="D4D4D4"/>
                </a:solidFill>
                <a:highlight>
                  <a:srgbClr val="1E1E1E"/>
                </a:highlight>
                <a:latin typeface="Nanum Gothic"/>
                <a:ea typeface="Nanum Gothic"/>
                <a:cs typeface="Nanum Gothic"/>
                <a:sym typeface="Nanum Gothic"/>
              </a:rPr>
              <a:t>, </a:t>
            </a:r>
            <a:r>
              <a:rPr b="1" lang="ko" sz="1200">
                <a:solidFill>
                  <a:srgbClr val="9CDCFE"/>
                </a:solidFill>
                <a:highlight>
                  <a:srgbClr val="1E1E1E"/>
                </a:highlight>
                <a:latin typeface="Nanum Gothic"/>
                <a:ea typeface="Nanum Gothic"/>
                <a:cs typeface="Nanum Gothic"/>
                <a:sym typeface="Nanum Gothic"/>
              </a:rPr>
              <a:t>code_list</a:t>
            </a:r>
            <a:r>
              <a:rPr b="1" lang="ko" sz="1200">
                <a:solidFill>
                  <a:srgbClr val="D4D4D4"/>
                </a:solidFill>
                <a:highlight>
                  <a:srgbClr val="1E1E1E"/>
                </a:highlight>
                <a:latin typeface="Nanum Gothic"/>
                <a:ea typeface="Nanum Gothic"/>
                <a:cs typeface="Nanum Gothic"/>
                <a:sym typeface="Nanum Gothic"/>
              </a:rPr>
              <a:t>, </a:t>
            </a:r>
            <a:r>
              <a:rPr b="1" lang="ko" sz="1200">
                <a:solidFill>
                  <a:srgbClr val="9CDCFE"/>
                </a:solidFill>
                <a:highlight>
                  <a:srgbClr val="1E1E1E"/>
                </a:highlight>
                <a:latin typeface="Nanum Gothic"/>
                <a:ea typeface="Nanum Gothic"/>
                <a:cs typeface="Nanum Gothic"/>
                <a:sym typeface="Nanum Gothic"/>
              </a:rPr>
              <a:t>fid_list</a:t>
            </a:r>
            <a:r>
              <a:rPr b="1" lang="ko" sz="1200">
                <a:solidFill>
                  <a:srgbClr val="D4D4D4"/>
                </a:solidFill>
                <a:highlight>
                  <a:srgbClr val="1E1E1E"/>
                </a:highlight>
                <a:latin typeface="Nanum Gothic"/>
                <a:ea typeface="Nanum Gothic"/>
                <a:cs typeface="Nanum Gothic"/>
                <a:sym typeface="Nanum Gothic"/>
              </a:rPr>
              <a:t>, </a:t>
            </a:r>
            <a:r>
              <a:rPr b="1" lang="ko" sz="1200">
                <a:solidFill>
                  <a:srgbClr val="9CDCFE"/>
                </a:solidFill>
                <a:highlight>
                  <a:srgbClr val="1E1E1E"/>
                </a:highlight>
                <a:latin typeface="Nanum Gothic"/>
                <a:ea typeface="Nanum Gothic"/>
                <a:cs typeface="Nanum Gothic"/>
                <a:sym typeface="Nanum Gothic"/>
              </a:rPr>
              <a:t>real_type</a:t>
            </a:r>
            <a:r>
              <a:rPr b="1" lang="ko" sz="1200">
                <a:solidFill>
                  <a:srgbClr val="D4D4D4"/>
                </a:solidFill>
                <a:highlight>
                  <a:srgbClr val="1E1E1E"/>
                </a:highlight>
                <a:latin typeface="Nanum Gothic"/>
                <a:ea typeface="Nanum Gothic"/>
                <a:cs typeface="Nanum Gothic"/>
                <a:sym typeface="Nanum Gothic"/>
              </a:rPr>
              <a:t>):</a:t>
            </a:r>
            <a:endParaRPr b="1" sz="1200">
              <a:solidFill>
                <a:srgbClr val="D4D4D4"/>
              </a:solidFill>
              <a:highlight>
                <a:srgbClr val="1E1E1E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200">
                <a:solidFill>
                  <a:srgbClr val="D4D4D4"/>
                </a:solidFill>
                <a:highlight>
                  <a:srgbClr val="1E1E1E"/>
                </a:highlight>
                <a:latin typeface="Nanum Gothic"/>
                <a:ea typeface="Nanum Gothic"/>
                <a:cs typeface="Nanum Gothic"/>
                <a:sym typeface="Nanum Gothic"/>
              </a:rPr>
              <a:t>        </a:t>
            </a:r>
            <a:r>
              <a:rPr b="1" lang="ko" sz="1200">
                <a:solidFill>
                  <a:srgbClr val="9CDCFE"/>
                </a:solidFill>
                <a:highlight>
                  <a:srgbClr val="1E1E1E"/>
                </a:highlight>
                <a:latin typeface="Nanum Gothic"/>
                <a:ea typeface="Nanum Gothic"/>
                <a:cs typeface="Nanum Gothic"/>
                <a:sym typeface="Nanum Gothic"/>
              </a:rPr>
              <a:t>self</a:t>
            </a:r>
            <a:r>
              <a:rPr b="1" lang="ko" sz="1200">
                <a:solidFill>
                  <a:srgbClr val="D4D4D4"/>
                </a:solidFill>
                <a:highlight>
                  <a:srgbClr val="1E1E1E"/>
                </a:highlight>
                <a:latin typeface="Nanum Gothic"/>
                <a:ea typeface="Nanum Gothic"/>
                <a:cs typeface="Nanum Gothic"/>
                <a:sym typeface="Nanum Gothic"/>
              </a:rPr>
              <a:t>.</a:t>
            </a:r>
            <a:r>
              <a:rPr b="1" lang="ko" sz="1200">
                <a:solidFill>
                  <a:srgbClr val="9CDCFE"/>
                </a:solidFill>
                <a:highlight>
                  <a:srgbClr val="1E1E1E"/>
                </a:highlight>
                <a:latin typeface="Nanum Gothic"/>
                <a:ea typeface="Nanum Gothic"/>
                <a:cs typeface="Nanum Gothic"/>
                <a:sym typeface="Nanum Gothic"/>
              </a:rPr>
              <a:t>ocx</a:t>
            </a:r>
            <a:r>
              <a:rPr b="1" lang="ko" sz="1200">
                <a:solidFill>
                  <a:srgbClr val="D4D4D4"/>
                </a:solidFill>
                <a:highlight>
                  <a:srgbClr val="1E1E1E"/>
                </a:highlight>
                <a:latin typeface="Nanum Gothic"/>
                <a:ea typeface="Nanum Gothic"/>
                <a:cs typeface="Nanum Gothic"/>
                <a:sym typeface="Nanum Gothic"/>
              </a:rPr>
              <a:t>.</a:t>
            </a:r>
            <a:r>
              <a:rPr b="1" lang="ko" sz="1200">
                <a:solidFill>
                  <a:srgbClr val="DCDCAA"/>
                </a:solidFill>
                <a:highlight>
                  <a:srgbClr val="1E1E1E"/>
                </a:highlight>
                <a:latin typeface="Nanum Gothic"/>
                <a:ea typeface="Nanum Gothic"/>
                <a:cs typeface="Nanum Gothic"/>
                <a:sym typeface="Nanum Gothic"/>
              </a:rPr>
              <a:t>dynamicCall</a:t>
            </a:r>
            <a:r>
              <a:rPr b="1" lang="ko" sz="1200">
                <a:solidFill>
                  <a:srgbClr val="D4D4D4"/>
                </a:solidFill>
                <a:highlight>
                  <a:srgbClr val="1E1E1E"/>
                </a:highlight>
                <a:latin typeface="Nanum Gothic"/>
                <a:ea typeface="Nanum Gothic"/>
                <a:cs typeface="Nanum Gothic"/>
                <a:sym typeface="Nanum Gothic"/>
              </a:rPr>
              <a:t>(</a:t>
            </a:r>
            <a:r>
              <a:rPr b="1" lang="ko" sz="1200">
                <a:solidFill>
                  <a:srgbClr val="CE9178"/>
                </a:solidFill>
                <a:highlight>
                  <a:srgbClr val="1E1E1E"/>
                </a:highlight>
                <a:latin typeface="Nanum Gothic"/>
                <a:ea typeface="Nanum Gothic"/>
                <a:cs typeface="Nanum Gothic"/>
                <a:sym typeface="Nanum Gothic"/>
              </a:rPr>
              <a:t>"SetRealReg(QString, QString, QString, QString)"</a:t>
            </a:r>
            <a:r>
              <a:rPr b="1" lang="ko" sz="1200">
                <a:solidFill>
                  <a:srgbClr val="D4D4D4"/>
                </a:solidFill>
                <a:highlight>
                  <a:srgbClr val="1E1E1E"/>
                </a:highlight>
                <a:latin typeface="Nanum Gothic"/>
                <a:ea typeface="Nanum Gothic"/>
                <a:cs typeface="Nanum Gothic"/>
                <a:sym typeface="Nanum Gothic"/>
              </a:rPr>
              <a:t>,</a:t>
            </a:r>
            <a:endParaRPr b="1" sz="1200">
              <a:solidFill>
                <a:srgbClr val="D4D4D4"/>
              </a:solidFill>
              <a:highlight>
                <a:srgbClr val="1E1E1E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rgbClr val="D4D4D4"/>
                </a:solidFill>
                <a:highlight>
                  <a:srgbClr val="1E1E1E"/>
                </a:highlight>
                <a:latin typeface="Nanum Gothic"/>
                <a:ea typeface="Nanum Gothic"/>
                <a:cs typeface="Nanum Gothic"/>
                <a:sym typeface="Nanum Gothic"/>
              </a:rPr>
              <a:t>                              </a:t>
            </a:r>
            <a:r>
              <a:rPr b="1" lang="ko" sz="1200">
                <a:solidFill>
                  <a:srgbClr val="9CDCFE"/>
                </a:solidFill>
                <a:highlight>
                  <a:srgbClr val="1E1E1E"/>
                </a:highlight>
                <a:latin typeface="Nanum Gothic"/>
                <a:ea typeface="Nanum Gothic"/>
                <a:cs typeface="Nanum Gothic"/>
                <a:sym typeface="Nanum Gothic"/>
              </a:rPr>
              <a:t>screen_no</a:t>
            </a:r>
            <a:r>
              <a:rPr b="1" lang="ko" sz="1200">
                <a:solidFill>
                  <a:srgbClr val="D4D4D4"/>
                </a:solidFill>
                <a:highlight>
                  <a:srgbClr val="1E1E1E"/>
                </a:highlight>
                <a:latin typeface="Nanum Gothic"/>
                <a:ea typeface="Nanum Gothic"/>
                <a:cs typeface="Nanum Gothic"/>
                <a:sym typeface="Nanum Gothic"/>
              </a:rPr>
              <a:t>, </a:t>
            </a:r>
            <a:r>
              <a:rPr b="1" lang="ko" sz="1200">
                <a:solidFill>
                  <a:srgbClr val="9CDCFE"/>
                </a:solidFill>
                <a:highlight>
                  <a:srgbClr val="1E1E1E"/>
                </a:highlight>
                <a:latin typeface="Nanum Gothic"/>
                <a:ea typeface="Nanum Gothic"/>
                <a:cs typeface="Nanum Gothic"/>
                <a:sym typeface="Nanum Gothic"/>
              </a:rPr>
              <a:t>code_list</a:t>
            </a:r>
            <a:r>
              <a:rPr b="1" lang="ko" sz="1200">
                <a:solidFill>
                  <a:srgbClr val="D4D4D4"/>
                </a:solidFill>
                <a:highlight>
                  <a:srgbClr val="1E1E1E"/>
                </a:highlight>
                <a:latin typeface="Nanum Gothic"/>
                <a:ea typeface="Nanum Gothic"/>
                <a:cs typeface="Nanum Gothic"/>
                <a:sym typeface="Nanum Gothic"/>
              </a:rPr>
              <a:t>, </a:t>
            </a:r>
            <a:r>
              <a:rPr b="1" lang="ko" sz="1200">
                <a:solidFill>
                  <a:srgbClr val="9CDCFE"/>
                </a:solidFill>
                <a:highlight>
                  <a:srgbClr val="1E1E1E"/>
                </a:highlight>
                <a:latin typeface="Nanum Gothic"/>
                <a:ea typeface="Nanum Gothic"/>
                <a:cs typeface="Nanum Gothic"/>
                <a:sym typeface="Nanum Gothic"/>
              </a:rPr>
              <a:t>fid_list</a:t>
            </a:r>
            <a:r>
              <a:rPr b="1" lang="ko" sz="1200">
                <a:solidFill>
                  <a:srgbClr val="D4D4D4"/>
                </a:solidFill>
                <a:highlight>
                  <a:srgbClr val="1E1E1E"/>
                </a:highlight>
                <a:latin typeface="Nanum Gothic"/>
                <a:ea typeface="Nanum Gothic"/>
                <a:cs typeface="Nanum Gothic"/>
                <a:sym typeface="Nanum Gothic"/>
              </a:rPr>
              <a:t>, </a:t>
            </a:r>
            <a:r>
              <a:rPr b="1" lang="ko" sz="1200">
                <a:solidFill>
                  <a:srgbClr val="9CDCFE"/>
                </a:solidFill>
                <a:highlight>
                  <a:srgbClr val="1E1E1E"/>
                </a:highlight>
                <a:latin typeface="Nanum Gothic"/>
                <a:ea typeface="Nanum Gothic"/>
                <a:cs typeface="Nanum Gothic"/>
                <a:sym typeface="Nanum Gothic"/>
              </a:rPr>
              <a:t>real_type</a:t>
            </a:r>
            <a:r>
              <a:rPr b="1" lang="ko" sz="1200">
                <a:solidFill>
                  <a:srgbClr val="D4D4D4"/>
                </a:solidFill>
                <a:highlight>
                  <a:srgbClr val="1E1E1E"/>
                </a:highlight>
                <a:latin typeface="Nanum Gothic"/>
                <a:ea typeface="Nanum Gothic"/>
                <a:cs typeface="Nanum Gothic"/>
                <a:sym typeface="Nanum Gothic"/>
              </a:rPr>
              <a:t>)</a:t>
            </a:r>
            <a:endParaRPr b="1" sz="1200">
              <a:solidFill>
                <a:srgbClr val="D4D4D4"/>
              </a:solidFill>
              <a:highlight>
                <a:srgbClr val="1E1E1E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D4D4D4"/>
              </a:solidFill>
              <a:highlight>
                <a:srgbClr val="1E1E1E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FF0000"/>
                </a:solidFill>
                <a:latin typeface="Nanum Gothic"/>
                <a:ea typeface="Nanum Gothic"/>
                <a:cs typeface="Nanum Gothic"/>
                <a:sym typeface="Nanum Gothic"/>
              </a:rPr>
              <a:t>ex)</a:t>
            </a:r>
            <a:endParaRPr b="1" sz="1000">
              <a:solidFill>
                <a:srgbClr val="FF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200">
                <a:solidFill>
                  <a:srgbClr val="9CDCFE"/>
                </a:solidFill>
                <a:highlight>
                  <a:srgbClr val="1E1E1E"/>
                </a:highlight>
                <a:latin typeface="Nanum Gothic"/>
                <a:ea typeface="Nanum Gothic"/>
                <a:cs typeface="Nanum Gothic"/>
                <a:sym typeface="Nanum Gothic"/>
              </a:rPr>
              <a:t>self</a:t>
            </a:r>
            <a:r>
              <a:rPr b="1" lang="ko" sz="1200">
                <a:solidFill>
                  <a:srgbClr val="D4D4D4"/>
                </a:solidFill>
                <a:highlight>
                  <a:srgbClr val="1E1E1E"/>
                </a:highlight>
                <a:latin typeface="Nanum Gothic"/>
                <a:ea typeface="Nanum Gothic"/>
                <a:cs typeface="Nanum Gothic"/>
                <a:sym typeface="Nanum Gothic"/>
              </a:rPr>
              <a:t>.</a:t>
            </a:r>
            <a:r>
              <a:rPr b="1" lang="ko" sz="1200">
                <a:solidFill>
                  <a:srgbClr val="DCDCAA"/>
                </a:solidFill>
                <a:highlight>
                  <a:srgbClr val="1E1E1E"/>
                </a:highlight>
                <a:latin typeface="Nanum Gothic"/>
                <a:ea typeface="Nanum Gothic"/>
                <a:cs typeface="Nanum Gothic"/>
                <a:sym typeface="Nanum Gothic"/>
              </a:rPr>
              <a:t>SetRealReg</a:t>
            </a:r>
            <a:r>
              <a:rPr b="1" lang="ko" sz="1200">
                <a:solidFill>
                  <a:srgbClr val="D4D4D4"/>
                </a:solidFill>
                <a:highlight>
                  <a:srgbClr val="1E1E1E"/>
                </a:highlight>
                <a:latin typeface="Nanum Gothic"/>
                <a:ea typeface="Nanum Gothic"/>
                <a:cs typeface="Nanum Gothic"/>
                <a:sym typeface="Nanum Gothic"/>
              </a:rPr>
              <a:t>(</a:t>
            </a:r>
            <a:r>
              <a:rPr b="1" lang="ko" sz="1200">
                <a:solidFill>
                  <a:srgbClr val="CE9178"/>
                </a:solidFill>
                <a:highlight>
                  <a:srgbClr val="1E1E1E"/>
                </a:highlight>
                <a:latin typeface="Nanum Gothic"/>
                <a:ea typeface="Nanum Gothic"/>
                <a:cs typeface="Nanum Gothic"/>
                <a:sym typeface="Nanum Gothic"/>
              </a:rPr>
              <a:t>"2000"</a:t>
            </a:r>
            <a:r>
              <a:rPr b="1" lang="ko" sz="1200">
                <a:solidFill>
                  <a:srgbClr val="D4D4D4"/>
                </a:solidFill>
                <a:highlight>
                  <a:srgbClr val="1E1E1E"/>
                </a:highlight>
                <a:latin typeface="Nanum Gothic"/>
                <a:ea typeface="Nanum Gothic"/>
                <a:cs typeface="Nanum Gothic"/>
                <a:sym typeface="Nanum Gothic"/>
              </a:rPr>
              <a:t>, </a:t>
            </a:r>
            <a:r>
              <a:rPr b="1" lang="ko" sz="1200">
                <a:solidFill>
                  <a:srgbClr val="CE9178"/>
                </a:solidFill>
                <a:highlight>
                  <a:srgbClr val="1E1E1E"/>
                </a:highlight>
                <a:latin typeface="Nanum Gothic"/>
                <a:ea typeface="Nanum Gothic"/>
                <a:cs typeface="Nanum Gothic"/>
                <a:sym typeface="Nanum Gothic"/>
              </a:rPr>
              <a:t>"005930"</a:t>
            </a:r>
            <a:r>
              <a:rPr b="1" lang="ko" sz="1200">
                <a:solidFill>
                  <a:srgbClr val="D4D4D4"/>
                </a:solidFill>
                <a:highlight>
                  <a:srgbClr val="1E1E1E"/>
                </a:highlight>
                <a:latin typeface="Nanum Gothic"/>
                <a:ea typeface="Nanum Gothic"/>
                <a:cs typeface="Nanum Gothic"/>
                <a:sym typeface="Nanum Gothic"/>
              </a:rPr>
              <a:t>, </a:t>
            </a:r>
            <a:r>
              <a:rPr b="1" lang="ko" sz="1200">
                <a:solidFill>
                  <a:srgbClr val="CE9178"/>
                </a:solidFill>
                <a:highlight>
                  <a:srgbClr val="1E1E1E"/>
                </a:highlight>
                <a:latin typeface="Nanum Gothic"/>
                <a:ea typeface="Nanum Gothic"/>
                <a:cs typeface="Nanum Gothic"/>
                <a:sym typeface="Nanum Gothic"/>
              </a:rPr>
              <a:t>"215;20;214"</a:t>
            </a:r>
            <a:r>
              <a:rPr b="1" lang="ko" sz="1200">
                <a:solidFill>
                  <a:srgbClr val="D4D4D4"/>
                </a:solidFill>
                <a:highlight>
                  <a:srgbClr val="1E1E1E"/>
                </a:highlight>
                <a:latin typeface="Nanum Gothic"/>
                <a:ea typeface="Nanum Gothic"/>
                <a:cs typeface="Nanum Gothic"/>
                <a:sym typeface="Nanum Gothic"/>
              </a:rPr>
              <a:t>, </a:t>
            </a:r>
            <a:r>
              <a:rPr b="1" lang="ko" sz="1200">
                <a:solidFill>
                  <a:srgbClr val="B5CEA8"/>
                </a:solidFill>
                <a:highlight>
                  <a:srgbClr val="1E1E1E"/>
                </a:highlight>
                <a:latin typeface="Nanum Gothic"/>
                <a:ea typeface="Nanum Gothic"/>
                <a:cs typeface="Nanum Gothic"/>
                <a:sym typeface="Nanum Gothic"/>
              </a:rPr>
              <a:t>0</a:t>
            </a:r>
            <a:r>
              <a:rPr b="1" lang="ko" sz="1200">
                <a:solidFill>
                  <a:srgbClr val="D4D4D4"/>
                </a:solidFill>
                <a:highlight>
                  <a:srgbClr val="1E1E1E"/>
                </a:highlight>
                <a:latin typeface="Nanum Gothic"/>
                <a:ea typeface="Nanum Gothic"/>
                <a:cs typeface="Nanum Gothic"/>
                <a:sym typeface="Nanum Gothic"/>
              </a:rPr>
              <a:t>)</a:t>
            </a:r>
            <a:endParaRPr b="1" sz="1000">
              <a:solidFill>
                <a:srgbClr val="D4D4D4"/>
              </a:solidFill>
              <a:highlight>
                <a:srgbClr val="1E1E1E"/>
              </a:highlight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288" name="Google Shape;288;p30"/>
          <p:cNvCxnSpPr/>
          <p:nvPr/>
        </p:nvCxnSpPr>
        <p:spPr>
          <a:xfrm>
            <a:off x="7823169" y="108706"/>
            <a:ext cx="270000" cy="0"/>
          </a:xfrm>
          <a:prstGeom prst="straightConnector1">
            <a:avLst/>
          </a:prstGeom>
          <a:noFill/>
          <a:ln cap="rnd" cmpd="sng" w="44450">
            <a:solidFill>
              <a:srgbClr val="D0CEC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</p:cxnSp>
      <p:cxnSp>
        <p:nvCxnSpPr>
          <p:cNvPr id="289" name="Google Shape;289;p30"/>
          <p:cNvCxnSpPr/>
          <p:nvPr/>
        </p:nvCxnSpPr>
        <p:spPr>
          <a:xfrm>
            <a:off x="8143844" y="108706"/>
            <a:ext cx="270000" cy="0"/>
          </a:xfrm>
          <a:prstGeom prst="straightConnector1">
            <a:avLst/>
          </a:prstGeom>
          <a:noFill/>
          <a:ln cap="rnd" cmpd="sng" w="44450">
            <a:solidFill>
              <a:srgbClr val="8DBABD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</p:cxnSp>
      <p:cxnSp>
        <p:nvCxnSpPr>
          <p:cNvPr id="290" name="Google Shape;290;p30"/>
          <p:cNvCxnSpPr/>
          <p:nvPr/>
        </p:nvCxnSpPr>
        <p:spPr>
          <a:xfrm>
            <a:off x="8464520" y="108706"/>
            <a:ext cx="270000" cy="0"/>
          </a:xfrm>
          <a:prstGeom prst="straightConnector1">
            <a:avLst/>
          </a:prstGeom>
          <a:noFill/>
          <a:ln cap="rnd" cmpd="sng" w="44450">
            <a:solidFill>
              <a:srgbClr val="D0CEC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</p:cxnSp>
      <p:cxnSp>
        <p:nvCxnSpPr>
          <p:cNvPr id="291" name="Google Shape;291;p30"/>
          <p:cNvCxnSpPr/>
          <p:nvPr/>
        </p:nvCxnSpPr>
        <p:spPr>
          <a:xfrm>
            <a:off x="8785194" y="108706"/>
            <a:ext cx="270000" cy="0"/>
          </a:xfrm>
          <a:prstGeom prst="straightConnector1">
            <a:avLst/>
          </a:prstGeom>
          <a:noFill/>
          <a:ln cap="rnd" cmpd="sng" w="44450">
            <a:solidFill>
              <a:srgbClr val="D0CEC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6" name="Google Shape;296;p31"/>
          <p:cNvCxnSpPr/>
          <p:nvPr/>
        </p:nvCxnSpPr>
        <p:spPr>
          <a:xfrm>
            <a:off x="769892" y="741861"/>
            <a:ext cx="162000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97" name="Google Shape;297;p31"/>
          <p:cNvSpPr txBox="1"/>
          <p:nvPr/>
        </p:nvSpPr>
        <p:spPr>
          <a:xfrm>
            <a:off x="872357" y="328025"/>
            <a:ext cx="14151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solidFill>
                  <a:srgbClr val="00002F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수집기</a:t>
            </a:r>
            <a:endParaRPr sz="1100"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298" name="Google Shape;298;p31"/>
          <p:cNvSpPr txBox="1"/>
          <p:nvPr/>
        </p:nvSpPr>
        <p:spPr>
          <a:xfrm>
            <a:off x="350679" y="374217"/>
            <a:ext cx="6447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00002F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01.</a:t>
            </a:r>
            <a:endParaRPr sz="1800">
              <a:solidFill>
                <a:srgbClr val="00002F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299" name="Google Shape;299;p31"/>
          <p:cNvSpPr txBox="1"/>
          <p:nvPr/>
        </p:nvSpPr>
        <p:spPr>
          <a:xfrm>
            <a:off x="769895" y="795413"/>
            <a:ext cx="18375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실시간 TR받아오기</a:t>
            </a:r>
            <a:endParaRPr sz="1100"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300" name="Google Shape;300;p31"/>
          <p:cNvSpPr txBox="1"/>
          <p:nvPr>
            <p:ph idx="1" type="body"/>
          </p:nvPr>
        </p:nvSpPr>
        <p:spPr>
          <a:xfrm>
            <a:off x="637600" y="1155125"/>
            <a:ext cx="4854600" cy="290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Nanum Gothic"/>
                <a:ea typeface="Nanum Gothic"/>
                <a:cs typeface="Nanum Gothic"/>
                <a:sym typeface="Nanum Gothic"/>
              </a:rPr>
              <a:t>_on_receive_real_data()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rgbClr val="569CD6"/>
                </a:solidFill>
                <a:highlight>
                  <a:srgbClr val="1E1E1E"/>
                </a:highlight>
                <a:latin typeface="Nanum Gothic"/>
                <a:ea typeface="Nanum Gothic"/>
                <a:cs typeface="Nanum Gothic"/>
                <a:sym typeface="Nanum Gothic"/>
              </a:rPr>
              <a:t>def</a:t>
            </a:r>
            <a:r>
              <a:rPr b="1" lang="ko" sz="1300">
                <a:solidFill>
                  <a:srgbClr val="D4D4D4"/>
                </a:solidFill>
                <a:highlight>
                  <a:srgbClr val="1E1E1E"/>
                </a:highlight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b="1" lang="ko" sz="1300">
                <a:solidFill>
                  <a:srgbClr val="DCDCAA"/>
                </a:solidFill>
                <a:highlight>
                  <a:srgbClr val="1E1E1E"/>
                </a:highlight>
                <a:latin typeface="Nanum Gothic"/>
                <a:ea typeface="Nanum Gothic"/>
                <a:cs typeface="Nanum Gothic"/>
                <a:sym typeface="Nanum Gothic"/>
              </a:rPr>
              <a:t>_on_receive_real_data</a:t>
            </a:r>
            <a:r>
              <a:rPr b="1" lang="ko" sz="1300">
                <a:solidFill>
                  <a:srgbClr val="D4D4D4"/>
                </a:solidFill>
                <a:highlight>
                  <a:srgbClr val="1E1E1E"/>
                </a:highlight>
                <a:latin typeface="Nanum Gothic"/>
                <a:ea typeface="Nanum Gothic"/>
                <a:cs typeface="Nanum Gothic"/>
                <a:sym typeface="Nanum Gothic"/>
              </a:rPr>
              <a:t>(</a:t>
            </a:r>
            <a:r>
              <a:rPr b="1" lang="ko" sz="1300">
                <a:solidFill>
                  <a:srgbClr val="9CDCFE"/>
                </a:solidFill>
                <a:highlight>
                  <a:srgbClr val="1E1E1E"/>
                </a:highlight>
                <a:latin typeface="Nanum Gothic"/>
                <a:ea typeface="Nanum Gothic"/>
                <a:cs typeface="Nanum Gothic"/>
                <a:sym typeface="Nanum Gothic"/>
              </a:rPr>
              <a:t>self</a:t>
            </a:r>
            <a:r>
              <a:rPr b="1" lang="ko" sz="1300">
                <a:solidFill>
                  <a:srgbClr val="D4D4D4"/>
                </a:solidFill>
                <a:highlight>
                  <a:srgbClr val="1E1E1E"/>
                </a:highlight>
                <a:latin typeface="Nanum Gothic"/>
                <a:ea typeface="Nanum Gothic"/>
                <a:cs typeface="Nanum Gothic"/>
                <a:sym typeface="Nanum Gothic"/>
              </a:rPr>
              <a:t>, </a:t>
            </a:r>
            <a:r>
              <a:rPr b="1" lang="ko" sz="1300">
                <a:solidFill>
                  <a:srgbClr val="9CDCFE"/>
                </a:solidFill>
                <a:highlight>
                  <a:srgbClr val="1E1E1E"/>
                </a:highlight>
                <a:latin typeface="Nanum Gothic"/>
                <a:ea typeface="Nanum Gothic"/>
                <a:cs typeface="Nanum Gothic"/>
                <a:sym typeface="Nanum Gothic"/>
              </a:rPr>
              <a:t>code</a:t>
            </a:r>
            <a:r>
              <a:rPr b="1" lang="ko" sz="1300">
                <a:solidFill>
                  <a:srgbClr val="D4D4D4"/>
                </a:solidFill>
                <a:highlight>
                  <a:srgbClr val="1E1E1E"/>
                </a:highlight>
                <a:latin typeface="Nanum Gothic"/>
                <a:ea typeface="Nanum Gothic"/>
                <a:cs typeface="Nanum Gothic"/>
                <a:sym typeface="Nanum Gothic"/>
              </a:rPr>
              <a:t>, </a:t>
            </a:r>
            <a:r>
              <a:rPr b="1" lang="ko" sz="1300">
                <a:solidFill>
                  <a:srgbClr val="9CDCFE"/>
                </a:solidFill>
                <a:highlight>
                  <a:srgbClr val="1E1E1E"/>
                </a:highlight>
                <a:latin typeface="Nanum Gothic"/>
                <a:ea typeface="Nanum Gothic"/>
                <a:cs typeface="Nanum Gothic"/>
                <a:sym typeface="Nanum Gothic"/>
              </a:rPr>
              <a:t>real_type</a:t>
            </a:r>
            <a:r>
              <a:rPr b="1" lang="ko" sz="1300">
                <a:solidFill>
                  <a:srgbClr val="D4D4D4"/>
                </a:solidFill>
                <a:highlight>
                  <a:srgbClr val="1E1E1E"/>
                </a:highlight>
                <a:latin typeface="Nanum Gothic"/>
                <a:ea typeface="Nanum Gothic"/>
                <a:cs typeface="Nanum Gothic"/>
                <a:sym typeface="Nanum Gothic"/>
              </a:rPr>
              <a:t>, </a:t>
            </a:r>
            <a:r>
              <a:rPr b="1" lang="ko" sz="1300">
                <a:solidFill>
                  <a:srgbClr val="9CDCFE"/>
                </a:solidFill>
                <a:highlight>
                  <a:srgbClr val="1E1E1E"/>
                </a:highlight>
                <a:latin typeface="Nanum Gothic"/>
                <a:ea typeface="Nanum Gothic"/>
                <a:cs typeface="Nanum Gothic"/>
                <a:sym typeface="Nanum Gothic"/>
              </a:rPr>
              <a:t>data</a:t>
            </a:r>
            <a:r>
              <a:rPr b="1" lang="ko" sz="1300">
                <a:solidFill>
                  <a:srgbClr val="D4D4D4"/>
                </a:solidFill>
                <a:highlight>
                  <a:srgbClr val="1E1E1E"/>
                </a:highlight>
                <a:latin typeface="Nanum Gothic"/>
                <a:ea typeface="Nanum Gothic"/>
                <a:cs typeface="Nanum Gothic"/>
                <a:sym typeface="Nanum Gothic"/>
              </a:rPr>
              <a:t>):</a:t>
            </a:r>
            <a:endParaRPr b="1" sz="1300">
              <a:solidFill>
                <a:srgbClr val="D4D4D4"/>
              </a:solidFill>
              <a:highlight>
                <a:srgbClr val="1E1E1E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rgbClr val="D4D4D4"/>
                </a:solidFill>
                <a:highlight>
                  <a:srgbClr val="1E1E1E"/>
                </a:highlight>
                <a:latin typeface="Nanum Gothic"/>
                <a:ea typeface="Nanum Gothic"/>
                <a:cs typeface="Nanum Gothic"/>
                <a:sym typeface="Nanum Gothic"/>
              </a:rPr>
              <a:t>        </a:t>
            </a:r>
            <a:r>
              <a:rPr b="1" lang="ko" sz="1300">
                <a:solidFill>
                  <a:srgbClr val="C586C0"/>
                </a:solidFill>
                <a:highlight>
                  <a:srgbClr val="1E1E1E"/>
                </a:highlight>
                <a:latin typeface="Nanum Gothic"/>
                <a:ea typeface="Nanum Gothic"/>
                <a:cs typeface="Nanum Gothic"/>
                <a:sym typeface="Nanum Gothic"/>
              </a:rPr>
              <a:t>if</a:t>
            </a:r>
            <a:r>
              <a:rPr b="1" lang="ko" sz="1300">
                <a:solidFill>
                  <a:srgbClr val="D4D4D4"/>
                </a:solidFill>
                <a:highlight>
                  <a:srgbClr val="1E1E1E"/>
                </a:highlight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b="1" lang="ko" sz="1300">
                <a:solidFill>
                  <a:srgbClr val="9CDCFE"/>
                </a:solidFill>
                <a:highlight>
                  <a:srgbClr val="1E1E1E"/>
                </a:highlight>
                <a:latin typeface="Nanum Gothic"/>
                <a:ea typeface="Nanum Gothic"/>
                <a:cs typeface="Nanum Gothic"/>
                <a:sym typeface="Nanum Gothic"/>
              </a:rPr>
              <a:t>real_type</a:t>
            </a:r>
            <a:r>
              <a:rPr b="1" lang="ko" sz="1300">
                <a:solidFill>
                  <a:srgbClr val="D4D4D4"/>
                </a:solidFill>
                <a:highlight>
                  <a:srgbClr val="1E1E1E"/>
                </a:highlight>
                <a:latin typeface="Nanum Gothic"/>
                <a:ea typeface="Nanum Gothic"/>
                <a:cs typeface="Nanum Gothic"/>
                <a:sym typeface="Nanum Gothic"/>
              </a:rPr>
              <a:t> == </a:t>
            </a:r>
            <a:r>
              <a:rPr b="1" lang="ko" sz="1300">
                <a:solidFill>
                  <a:srgbClr val="CE9178"/>
                </a:solidFill>
                <a:highlight>
                  <a:srgbClr val="1E1E1E"/>
                </a:highlight>
                <a:latin typeface="Nanum Gothic"/>
                <a:ea typeface="Nanum Gothic"/>
                <a:cs typeface="Nanum Gothic"/>
                <a:sym typeface="Nanum Gothic"/>
              </a:rPr>
              <a:t>"장시작시간"</a:t>
            </a:r>
            <a:r>
              <a:rPr b="1" lang="ko" sz="1300">
                <a:solidFill>
                  <a:srgbClr val="D4D4D4"/>
                </a:solidFill>
                <a:highlight>
                  <a:srgbClr val="1E1E1E"/>
                </a:highlight>
                <a:latin typeface="Nanum Gothic"/>
                <a:ea typeface="Nanum Gothic"/>
                <a:cs typeface="Nanum Gothic"/>
                <a:sym typeface="Nanum Gothic"/>
              </a:rPr>
              <a:t>:</a:t>
            </a:r>
            <a:endParaRPr b="1" sz="1300">
              <a:solidFill>
                <a:srgbClr val="C586C0"/>
              </a:solidFill>
              <a:highlight>
                <a:srgbClr val="1E1E1E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rgbClr val="D4D4D4"/>
                </a:solidFill>
                <a:highlight>
                  <a:srgbClr val="1E1E1E"/>
                </a:highlight>
                <a:latin typeface="Nanum Gothic"/>
                <a:ea typeface="Nanum Gothic"/>
                <a:cs typeface="Nanum Gothic"/>
                <a:sym typeface="Nanum Gothic"/>
              </a:rPr>
              <a:t>            </a:t>
            </a:r>
            <a:r>
              <a:rPr b="1" lang="ko" sz="1300">
                <a:solidFill>
                  <a:srgbClr val="9CDCFE"/>
                </a:solidFill>
                <a:highlight>
                  <a:srgbClr val="1E1E1E"/>
                </a:highlight>
                <a:latin typeface="Nanum Gothic"/>
                <a:ea typeface="Nanum Gothic"/>
                <a:cs typeface="Nanum Gothic"/>
                <a:sym typeface="Nanum Gothic"/>
              </a:rPr>
              <a:t>gubun</a:t>
            </a:r>
            <a:r>
              <a:rPr b="1" lang="ko" sz="1300">
                <a:solidFill>
                  <a:srgbClr val="D4D4D4"/>
                </a:solidFill>
                <a:highlight>
                  <a:srgbClr val="1E1E1E"/>
                </a:highlight>
                <a:latin typeface="Nanum Gothic"/>
                <a:ea typeface="Nanum Gothic"/>
                <a:cs typeface="Nanum Gothic"/>
                <a:sym typeface="Nanum Gothic"/>
              </a:rPr>
              <a:t> =  </a:t>
            </a:r>
            <a:r>
              <a:rPr b="1" lang="ko" sz="1300">
                <a:solidFill>
                  <a:srgbClr val="9CDCFE"/>
                </a:solidFill>
                <a:highlight>
                  <a:srgbClr val="1E1E1E"/>
                </a:highlight>
                <a:latin typeface="Nanum Gothic"/>
                <a:ea typeface="Nanum Gothic"/>
                <a:cs typeface="Nanum Gothic"/>
                <a:sym typeface="Nanum Gothic"/>
              </a:rPr>
              <a:t>self</a:t>
            </a:r>
            <a:r>
              <a:rPr b="1" lang="ko" sz="1300">
                <a:solidFill>
                  <a:srgbClr val="D4D4D4"/>
                </a:solidFill>
                <a:highlight>
                  <a:srgbClr val="1E1E1E"/>
                </a:highlight>
                <a:latin typeface="Nanum Gothic"/>
                <a:ea typeface="Nanum Gothic"/>
                <a:cs typeface="Nanum Gothic"/>
                <a:sym typeface="Nanum Gothic"/>
              </a:rPr>
              <a:t>.</a:t>
            </a:r>
            <a:r>
              <a:rPr b="1" lang="ko" sz="1300">
                <a:solidFill>
                  <a:srgbClr val="DCDCAA"/>
                </a:solidFill>
                <a:highlight>
                  <a:srgbClr val="1E1E1E"/>
                </a:highlight>
                <a:latin typeface="Nanum Gothic"/>
                <a:ea typeface="Nanum Gothic"/>
                <a:cs typeface="Nanum Gothic"/>
                <a:sym typeface="Nanum Gothic"/>
              </a:rPr>
              <a:t>GetCommRealData</a:t>
            </a:r>
            <a:r>
              <a:rPr b="1" lang="ko" sz="1300">
                <a:solidFill>
                  <a:srgbClr val="D4D4D4"/>
                </a:solidFill>
                <a:highlight>
                  <a:srgbClr val="1E1E1E"/>
                </a:highlight>
                <a:latin typeface="Nanum Gothic"/>
                <a:ea typeface="Nanum Gothic"/>
                <a:cs typeface="Nanum Gothic"/>
                <a:sym typeface="Nanum Gothic"/>
              </a:rPr>
              <a:t>(</a:t>
            </a:r>
            <a:r>
              <a:rPr b="1" lang="ko" sz="1300">
                <a:solidFill>
                  <a:srgbClr val="9CDCFE"/>
                </a:solidFill>
                <a:highlight>
                  <a:srgbClr val="1E1E1E"/>
                </a:highlight>
                <a:latin typeface="Nanum Gothic"/>
                <a:ea typeface="Nanum Gothic"/>
                <a:cs typeface="Nanum Gothic"/>
                <a:sym typeface="Nanum Gothic"/>
              </a:rPr>
              <a:t>code</a:t>
            </a:r>
            <a:r>
              <a:rPr b="1" lang="ko" sz="1300">
                <a:solidFill>
                  <a:srgbClr val="D4D4D4"/>
                </a:solidFill>
                <a:highlight>
                  <a:srgbClr val="1E1E1E"/>
                </a:highlight>
                <a:latin typeface="Nanum Gothic"/>
                <a:ea typeface="Nanum Gothic"/>
                <a:cs typeface="Nanum Gothic"/>
                <a:sym typeface="Nanum Gothic"/>
              </a:rPr>
              <a:t>, </a:t>
            </a:r>
            <a:r>
              <a:rPr b="1" lang="ko" sz="1300">
                <a:solidFill>
                  <a:srgbClr val="B5CEA8"/>
                </a:solidFill>
                <a:highlight>
                  <a:srgbClr val="1E1E1E"/>
                </a:highlight>
                <a:latin typeface="Nanum Gothic"/>
                <a:ea typeface="Nanum Gothic"/>
                <a:cs typeface="Nanum Gothic"/>
                <a:sym typeface="Nanum Gothic"/>
              </a:rPr>
              <a:t>215</a:t>
            </a:r>
            <a:r>
              <a:rPr b="1" lang="ko" sz="1300">
                <a:solidFill>
                  <a:srgbClr val="D4D4D4"/>
                </a:solidFill>
                <a:highlight>
                  <a:srgbClr val="1E1E1E"/>
                </a:highlight>
                <a:latin typeface="Nanum Gothic"/>
                <a:ea typeface="Nanum Gothic"/>
                <a:cs typeface="Nanum Gothic"/>
                <a:sym typeface="Nanum Gothic"/>
              </a:rPr>
              <a:t>)</a:t>
            </a:r>
            <a:endParaRPr b="1" sz="1300">
              <a:solidFill>
                <a:srgbClr val="D4D4D4"/>
              </a:solidFill>
              <a:highlight>
                <a:srgbClr val="1E1E1E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rgbClr val="D4D4D4"/>
                </a:solidFill>
                <a:highlight>
                  <a:srgbClr val="1E1E1E"/>
                </a:highlight>
                <a:latin typeface="Nanum Gothic"/>
                <a:ea typeface="Nanum Gothic"/>
                <a:cs typeface="Nanum Gothic"/>
                <a:sym typeface="Nanum Gothic"/>
              </a:rPr>
              <a:t>            </a:t>
            </a:r>
            <a:r>
              <a:rPr b="1" lang="ko" sz="1300">
                <a:solidFill>
                  <a:srgbClr val="9CDCFE"/>
                </a:solidFill>
                <a:highlight>
                  <a:srgbClr val="1E1E1E"/>
                </a:highlight>
                <a:latin typeface="Nanum Gothic"/>
                <a:ea typeface="Nanum Gothic"/>
                <a:cs typeface="Nanum Gothic"/>
                <a:sym typeface="Nanum Gothic"/>
              </a:rPr>
              <a:t>remained_time</a:t>
            </a:r>
            <a:r>
              <a:rPr b="1" lang="ko" sz="1300">
                <a:solidFill>
                  <a:srgbClr val="D4D4D4"/>
                </a:solidFill>
                <a:highlight>
                  <a:srgbClr val="1E1E1E"/>
                </a:highlight>
                <a:latin typeface="Nanum Gothic"/>
                <a:ea typeface="Nanum Gothic"/>
                <a:cs typeface="Nanum Gothic"/>
                <a:sym typeface="Nanum Gothic"/>
              </a:rPr>
              <a:t> =  </a:t>
            </a:r>
            <a:r>
              <a:rPr b="1" lang="ko" sz="1300">
                <a:solidFill>
                  <a:srgbClr val="9CDCFE"/>
                </a:solidFill>
                <a:highlight>
                  <a:srgbClr val="1E1E1E"/>
                </a:highlight>
                <a:latin typeface="Nanum Gothic"/>
                <a:ea typeface="Nanum Gothic"/>
                <a:cs typeface="Nanum Gothic"/>
                <a:sym typeface="Nanum Gothic"/>
              </a:rPr>
              <a:t>self</a:t>
            </a:r>
            <a:r>
              <a:rPr b="1" lang="ko" sz="1300">
                <a:solidFill>
                  <a:srgbClr val="D4D4D4"/>
                </a:solidFill>
                <a:highlight>
                  <a:srgbClr val="1E1E1E"/>
                </a:highlight>
                <a:latin typeface="Nanum Gothic"/>
                <a:ea typeface="Nanum Gothic"/>
                <a:cs typeface="Nanum Gothic"/>
                <a:sym typeface="Nanum Gothic"/>
              </a:rPr>
              <a:t>.</a:t>
            </a:r>
            <a:r>
              <a:rPr b="1" lang="ko" sz="1300">
                <a:solidFill>
                  <a:srgbClr val="DCDCAA"/>
                </a:solidFill>
                <a:highlight>
                  <a:srgbClr val="1E1E1E"/>
                </a:highlight>
                <a:latin typeface="Nanum Gothic"/>
                <a:ea typeface="Nanum Gothic"/>
                <a:cs typeface="Nanum Gothic"/>
                <a:sym typeface="Nanum Gothic"/>
              </a:rPr>
              <a:t>GetCommRealData</a:t>
            </a:r>
            <a:r>
              <a:rPr b="1" lang="ko" sz="1300">
                <a:solidFill>
                  <a:srgbClr val="D4D4D4"/>
                </a:solidFill>
                <a:highlight>
                  <a:srgbClr val="1E1E1E"/>
                </a:highlight>
                <a:latin typeface="Nanum Gothic"/>
                <a:ea typeface="Nanum Gothic"/>
                <a:cs typeface="Nanum Gothic"/>
                <a:sym typeface="Nanum Gothic"/>
              </a:rPr>
              <a:t>(</a:t>
            </a:r>
            <a:r>
              <a:rPr b="1" lang="ko" sz="1300">
                <a:solidFill>
                  <a:srgbClr val="9CDCFE"/>
                </a:solidFill>
                <a:highlight>
                  <a:srgbClr val="1E1E1E"/>
                </a:highlight>
                <a:latin typeface="Nanum Gothic"/>
                <a:ea typeface="Nanum Gothic"/>
                <a:cs typeface="Nanum Gothic"/>
                <a:sym typeface="Nanum Gothic"/>
              </a:rPr>
              <a:t>code</a:t>
            </a:r>
            <a:r>
              <a:rPr b="1" lang="ko" sz="1300">
                <a:solidFill>
                  <a:srgbClr val="D4D4D4"/>
                </a:solidFill>
                <a:highlight>
                  <a:srgbClr val="1E1E1E"/>
                </a:highlight>
                <a:latin typeface="Nanum Gothic"/>
                <a:ea typeface="Nanum Gothic"/>
                <a:cs typeface="Nanum Gothic"/>
                <a:sym typeface="Nanum Gothic"/>
              </a:rPr>
              <a:t>, </a:t>
            </a:r>
            <a:r>
              <a:rPr b="1" lang="ko" sz="1300">
                <a:solidFill>
                  <a:srgbClr val="B5CEA8"/>
                </a:solidFill>
                <a:highlight>
                  <a:srgbClr val="1E1E1E"/>
                </a:highlight>
                <a:latin typeface="Nanum Gothic"/>
                <a:ea typeface="Nanum Gothic"/>
                <a:cs typeface="Nanum Gothic"/>
                <a:sym typeface="Nanum Gothic"/>
              </a:rPr>
              <a:t>214</a:t>
            </a:r>
            <a:r>
              <a:rPr b="1" lang="ko" sz="1300">
                <a:solidFill>
                  <a:srgbClr val="D4D4D4"/>
                </a:solidFill>
                <a:highlight>
                  <a:srgbClr val="1E1E1E"/>
                </a:highlight>
                <a:latin typeface="Nanum Gothic"/>
                <a:ea typeface="Nanum Gothic"/>
                <a:cs typeface="Nanum Gothic"/>
                <a:sym typeface="Nanum Gothic"/>
              </a:rPr>
              <a:t>)</a:t>
            </a:r>
            <a:endParaRPr b="1" sz="1300">
              <a:solidFill>
                <a:srgbClr val="D4D4D4"/>
              </a:solidFill>
              <a:highlight>
                <a:srgbClr val="1E1E1E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rgbClr val="D4D4D4"/>
                </a:solidFill>
                <a:highlight>
                  <a:srgbClr val="1E1E1E"/>
                </a:highlight>
                <a:latin typeface="Nanum Gothic"/>
                <a:ea typeface="Nanum Gothic"/>
                <a:cs typeface="Nanum Gothic"/>
                <a:sym typeface="Nanum Gothic"/>
              </a:rPr>
              <a:t>            </a:t>
            </a:r>
            <a:r>
              <a:rPr b="1" lang="ko" sz="1300">
                <a:solidFill>
                  <a:srgbClr val="DCDCAA"/>
                </a:solidFill>
                <a:highlight>
                  <a:srgbClr val="1E1E1E"/>
                </a:highlight>
                <a:latin typeface="Nanum Gothic"/>
                <a:ea typeface="Nanum Gothic"/>
                <a:cs typeface="Nanum Gothic"/>
                <a:sym typeface="Nanum Gothic"/>
              </a:rPr>
              <a:t>print</a:t>
            </a:r>
            <a:r>
              <a:rPr b="1" lang="ko" sz="1300">
                <a:solidFill>
                  <a:srgbClr val="D4D4D4"/>
                </a:solidFill>
                <a:highlight>
                  <a:srgbClr val="1E1E1E"/>
                </a:highlight>
                <a:latin typeface="Nanum Gothic"/>
                <a:ea typeface="Nanum Gothic"/>
                <a:cs typeface="Nanum Gothic"/>
                <a:sym typeface="Nanum Gothic"/>
              </a:rPr>
              <a:t>(</a:t>
            </a:r>
            <a:r>
              <a:rPr b="1" lang="ko" sz="1300">
                <a:solidFill>
                  <a:srgbClr val="9CDCFE"/>
                </a:solidFill>
                <a:highlight>
                  <a:srgbClr val="1E1E1E"/>
                </a:highlight>
                <a:latin typeface="Nanum Gothic"/>
                <a:ea typeface="Nanum Gothic"/>
                <a:cs typeface="Nanum Gothic"/>
                <a:sym typeface="Nanum Gothic"/>
              </a:rPr>
              <a:t>gubun</a:t>
            </a:r>
            <a:r>
              <a:rPr b="1" lang="ko" sz="1300">
                <a:solidFill>
                  <a:srgbClr val="D4D4D4"/>
                </a:solidFill>
                <a:highlight>
                  <a:srgbClr val="1E1E1E"/>
                </a:highlight>
                <a:latin typeface="Nanum Gothic"/>
                <a:ea typeface="Nanum Gothic"/>
                <a:cs typeface="Nanum Gothic"/>
                <a:sym typeface="Nanum Gothic"/>
              </a:rPr>
              <a:t>, </a:t>
            </a:r>
            <a:r>
              <a:rPr b="1" lang="ko" sz="1300">
                <a:solidFill>
                  <a:srgbClr val="9CDCFE"/>
                </a:solidFill>
                <a:highlight>
                  <a:srgbClr val="1E1E1E"/>
                </a:highlight>
                <a:latin typeface="Nanum Gothic"/>
                <a:ea typeface="Nanum Gothic"/>
                <a:cs typeface="Nanum Gothic"/>
                <a:sym typeface="Nanum Gothic"/>
              </a:rPr>
              <a:t>remained_time</a:t>
            </a:r>
            <a:r>
              <a:rPr b="1" lang="ko" sz="1300">
                <a:solidFill>
                  <a:srgbClr val="D4D4D4"/>
                </a:solidFill>
                <a:highlight>
                  <a:srgbClr val="1E1E1E"/>
                </a:highlight>
                <a:latin typeface="Nanum Gothic"/>
                <a:ea typeface="Nanum Gothic"/>
                <a:cs typeface="Nanum Gothic"/>
                <a:sym typeface="Nanum Gothic"/>
              </a:rPr>
              <a:t>)</a:t>
            </a:r>
            <a:endParaRPr b="1" sz="1300">
              <a:solidFill>
                <a:srgbClr val="D4D4D4"/>
              </a:solidFill>
              <a:highlight>
                <a:srgbClr val="1E1E1E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rgbClr val="D4D4D4"/>
                </a:solidFill>
                <a:highlight>
                  <a:srgbClr val="1E1E1E"/>
                </a:highlight>
                <a:latin typeface="Nanum Gothic"/>
                <a:ea typeface="Nanum Gothic"/>
                <a:cs typeface="Nanum Gothic"/>
                <a:sym typeface="Nanum Gothic"/>
              </a:rPr>
              <a:t>            </a:t>
            </a:r>
            <a:r>
              <a:rPr b="1" lang="ko" sz="1300">
                <a:solidFill>
                  <a:srgbClr val="C586C0"/>
                </a:solidFill>
                <a:highlight>
                  <a:srgbClr val="1E1E1E"/>
                </a:highlight>
                <a:latin typeface="Nanum Gothic"/>
                <a:ea typeface="Nanum Gothic"/>
                <a:cs typeface="Nanum Gothic"/>
                <a:sym typeface="Nanum Gothic"/>
              </a:rPr>
              <a:t>if</a:t>
            </a:r>
            <a:r>
              <a:rPr b="1" lang="ko" sz="1300">
                <a:solidFill>
                  <a:srgbClr val="D4D4D4"/>
                </a:solidFill>
                <a:highlight>
                  <a:srgbClr val="1E1E1E"/>
                </a:highlight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b="1" lang="ko" sz="1300">
                <a:solidFill>
                  <a:srgbClr val="9CDCFE"/>
                </a:solidFill>
                <a:highlight>
                  <a:srgbClr val="1E1E1E"/>
                </a:highlight>
                <a:latin typeface="Nanum Gothic"/>
                <a:ea typeface="Nanum Gothic"/>
                <a:cs typeface="Nanum Gothic"/>
                <a:sym typeface="Nanum Gothic"/>
              </a:rPr>
              <a:t>gubun</a:t>
            </a:r>
            <a:r>
              <a:rPr b="1" lang="ko" sz="1300">
                <a:solidFill>
                  <a:srgbClr val="D4D4D4"/>
                </a:solidFill>
                <a:highlight>
                  <a:srgbClr val="1E1E1E"/>
                </a:highlight>
                <a:latin typeface="Nanum Gothic"/>
                <a:ea typeface="Nanum Gothic"/>
                <a:cs typeface="Nanum Gothic"/>
                <a:sym typeface="Nanum Gothic"/>
              </a:rPr>
              <a:t> == </a:t>
            </a:r>
            <a:r>
              <a:rPr b="1" lang="ko" sz="1300">
                <a:solidFill>
                  <a:srgbClr val="B5CEA8"/>
                </a:solidFill>
                <a:highlight>
                  <a:srgbClr val="1E1E1E"/>
                </a:highlight>
                <a:latin typeface="Nanum Gothic"/>
                <a:ea typeface="Nanum Gothic"/>
                <a:cs typeface="Nanum Gothic"/>
                <a:sym typeface="Nanum Gothic"/>
              </a:rPr>
              <a:t>4</a:t>
            </a:r>
            <a:r>
              <a:rPr b="1" lang="ko" sz="1300">
                <a:solidFill>
                  <a:srgbClr val="D4D4D4"/>
                </a:solidFill>
                <a:highlight>
                  <a:srgbClr val="1E1E1E"/>
                </a:highlight>
                <a:latin typeface="Nanum Gothic"/>
                <a:ea typeface="Nanum Gothic"/>
                <a:cs typeface="Nanum Gothic"/>
                <a:sym typeface="Nanum Gothic"/>
              </a:rPr>
              <a:t>:</a:t>
            </a:r>
            <a:endParaRPr b="1" sz="1300">
              <a:solidFill>
                <a:srgbClr val="D4D4D4"/>
              </a:solidFill>
              <a:highlight>
                <a:srgbClr val="1E1E1E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rgbClr val="D4D4D4"/>
                </a:solidFill>
                <a:highlight>
                  <a:srgbClr val="1E1E1E"/>
                </a:highlight>
                <a:latin typeface="Nanum Gothic"/>
                <a:ea typeface="Nanum Gothic"/>
                <a:cs typeface="Nanum Gothic"/>
                <a:sym typeface="Nanum Gothic"/>
              </a:rPr>
              <a:t>                </a:t>
            </a:r>
            <a:r>
              <a:rPr b="1" lang="ko" sz="1300">
                <a:solidFill>
                  <a:srgbClr val="9CDCFE"/>
                </a:solidFill>
                <a:highlight>
                  <a:srgbClr val="1E1E1E"/>
                </a:highlight>
                <a:latin typeface="Nanum Gothic"/>
                <a:ea typeface="Nanum Gothic"/>
                <a:cs typeface="Nanum Gothic"/>
                <a:sym typeface="Nanum Gothic"/>
              </a:rPr>
              <a:t>self</a:t>
            </a:r>
            <a:r>
              <a:rPr b="1" lang="ko" sz="1300">
                <a:solidFill>
                  <a:srgbClr val="D4D4D4"/>
                </a:solidFill>
                <a:highlight>
                  <a:srgbClr val="1E1E1E"/>
                </a:highlight>
                <a:latin typeface="Nanum Gothic"/>
                <a:ea typeface="Nanum Gothic"/>
                <a:cs typeface="Nanum Gothic"/>
                <a:sym typeface="Nanum Gothic"/>
              </a:rPr>
              <a:t>.</a:t>
            </a:r>
            <a:r>
              <a:rPr b="1" lang="ko" sz="1300">
                <a:solidFill>
                  <a:srgbClr val="DCDCAA"/>
                </a:solidFill>
                <a:highlight>
                  <a:srgbClr val="1E1E1E"/>
                </a:highlight>
                <a:latin typeface="Nanum Gothic"/>
                <a:ea typeface="Nanum Gothic"/>
                <a:cs typeface="Nanum Gothic"/>
                <a:sym typeface="Nanum Gothic"/>
              </a:rPr>
              <a:t>DisConnectRealData</a:t>
            </a:r>
            <a:r>
              <a:rPr b="1" lang="ko" sz="1300">
                <a:solidFill>
                  <a:srgbClr val="D4D4D4"/>
                </a:solidFill>
                <a:highlight>
                  <a:srgbClr val="1E1E1E"/>
                </a:highlight>
                <a:latin typeface="Nanum Gothic"/>
                <a:ea typeface="Nanum Gothic"/>
                <a:cs typeface="Nanum Gothic"/>
                <a:sym typeface="Nanum Gothic"/>
              </a:rPr>
              <a:t>(</a:t>
            </a:r>
            <a:r>
              <a:rPr b="1" lang="ko" sz="1300">
                <a:solidFill>
                  <a:srgbClr val="CE9178"/>
                </a:solidFill>
                <a:highlight>
                  <a:srgbClr val="1E1E1E"/>
                </a:highlight>
                <a:latin typeface="Nanum Gothic"/>
                <a:ea typeface="Nanum Gothic"/>
                <a:cs typeface="Nanum Gothic"/>
                <a:sym typeface="Nanum Gothic"/>
              </a:rPr>
              <a:t>"1000"</a:t>
            </a:r>
            <a:r>
              <a:rPr b="1" lang="ko" sz="1300">
                <a:solidFill>
                  <a:srgbClr val="D4D4D4"/>
                </a:solidFill>
                <a:highlight>
                  <a:srgbClr val="1E1E1E"/>
                </a:highlight>
                <a:latin typeface="Nanum Gothic"/>
                <a:ea typeface="Nanum Gothic"/>
                <a:cs typeface="Nanum Gothic"/>
                <a:sym typeface="Nanum Gothic"/>
              </a:rPr>
              <a:t>)</a:t>
            </a:r>
            <a:endParaRPr b="1" sz="1300">
              <a:solidFill>
                <a:srgbClr val="D4D4D4"/>
              </a:solidFill>
              <a:highlight>
                <a:srgbClr val="1E1E1E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01" name="Google Shape;301;p31"/>
          <p:cNvSpPr txBox="1"/>
          <p:nvPr/>
        </p:nvSpPr>
        <p:spPr>
          <a:xfrm>
            <a:off x="697425" y="3661500"/>
            <a:ext cx="72249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Nanum Gothic"/>
                <a:ea typeface="Nanum Gothic"/>
                <a:cs typeface="Nanum Gothic"/>
                <a:sym typeface="Nanum Gothic"/>
              </a:rPr>
              <a:t>- </a:t>
            </a:r>
            <a:r>
              <a:rPr b="1" lang="ko">
                <a:latin typeface="Nanum Gothic"/>
                <a:ea typeface="Nanum Gothic"/>
                <a:cs typeface="Nanum Gothic"/>
                <a:sym typeface="Nanum Gothic"/>
              </a:rPr>
              <a:t>장 중과 장시작 전&amp; 장 시작 후 로 구분하여 실시간 데이터를 받아옴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Nanum Gothic"/>
                <a:ea typeface="Nanum Gothic"/>
                <a:cs typeface="Nanum Gothic"/>
                <a:sym typeface="Nanum Gothic"/>
              </a:rPr>
              <a:t>- </a:t>
            </a:r>
            <a:r>
              <a:rPr b="1" lang="ko">
                <a:latin typeface="Nanum Gothic"/>
                <a:ea typeface="Nanum Gothic"/>
                <a:cs typeface="Nanum Gothic"/>
                <a:sym typeface="Nanum Gothic"/>
              </a:rPr>
              <a:t>장시작 전 후에는 10분 단위로 이벤트 발생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Nanum Gothic"/>
                <a:ea typeface="Nanum Gothic"/>
                <a:cs typeface="Nanum Gothic"/>
                <a:sym typeface="Nanum Gothic"/>
              </a:rPr>
              <a:t>- 1분을 남기고는 10초 단위로 이벤트 발생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302" name="Google Shape;302;p31"/>
          <p:cNvCxnSpPr/>
          <p:nvPr/>
        </p:nvCxnSpPr>
        <p:spPr>
          <a:xfrm>
            <a:off x="7823169" y="108706"/>
            <a:ext cx="270000" cy="0"/>
          </a:xfrm>
          <a:prstGeom prst="straightConnector1">
            <a:avLst/>
          </a:prstGeom>
          <a:noFill/>
          <a:ln cap="rnd" cmpd="sng" w="44450">
            <a:solidFill>
              <a:srgbClr val="D0CEC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</p:cxnSp>
      <p:cxnSp>
        <p:nvCxnSpPr>
          <p:cNvPr id="303" name="Google Shape;303;p31"/>
          <p:cNvCxnSpPr/>
          <p:nvPr/>
        </p:nvCxnSpPr>
        <p:spPr>
          <a:xfrm>
            <a:off x="8143844" y="108706"/>
            <a:ext cx="270000" cy="0"/>
          </a:xfrm>
          <a:prstGeom prst="straightConnector1">
            <a:avLst/>
          </a:prstGeom>
          <a:noFill/>
          <a:ln cap="rnd" cmpd="sng" w="44450">
            <a:solidFill>
              <a:srgbClr val="8DBABD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</p:cxnSp>
      <p:cxnSp>
        <p:nvCxnSpPr>
          <p:cNvPr id="304" name="Google Shape;304;p31"/>
          <p:cNvCxnSpPr/>
          <p:nvPr/>
        </p:nvCxnSpPr>
        <p:spPr>
          <a:xfrm>
            <a:off x="8464520" y="108706"/>
            <a:ext cx="270000" cy="0"/>
          </a:xfrm>
          <a:prstGeom prst="straightConnector1">
            <a:avLst/>
          </a:prstGeom>
          <a:noFill/>
          <a:ln cap="rnd" cmpd="sng" w="44450">
            <a:solidFill>
              <a:srgbClr val="D0CEC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</p:cxnSp>
      <p:cxnSp>
        <p:nvCxnSpPr>
          <p:cNvPr id="305" name="Google Shape;305;p31"/>
          <p:cNvCxnSpPr/>
          <p:nvPr/>
        </p:nvCxnSpPr>
        <p:spPr>
          <a:xfrm>
            <a:off x="8785194" y="108706"/>
            <a:ext cx="270000" cy="0"/>
          </a:xfrm>
          <a:prstGeom prst="straightConnector1">
            <a:avLst/>
          </a:prstGeom>
          <a:noFill/>
          <a:ln cap="rnd" cmpd="sng" w="44450">
            <a:solidFill>
              <a:srgbClr val="D0CEC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0" name="Google Shape;310;p32"/>
          <p:cNvCxnSpPr/>
          <p:nvPr/>
        </p:nvCxnSpPr>
        <p:spPr>
          <a:xfrm>
            <a:off x="769892" y="741861"/>
            <a:ext cx="162000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11" name="Google Shape;311;p32"/>
          <p:cNvSpPr txBox="1"/>
          <p:nvPr/>
        </p:nvSpPr>
        <p:spPr>
          <a:xfrm>
            <a:off x="872357" y="328025"/>
            <a:ext cx="14151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solidFill>
                  <a:srgbClr val="00002F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수집기</a:t>
            </a:r>
            <a:endParaRPr sz="1100"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312" name="Google Shape;312;p32"/>
          <p:cNvSpPr txBox="1"/>
          <p:nvPr/>
        </p:nvSpPr>
        <p:spPr>
          <a:xfrm>
            <a:off x="350679" y="374217"/>
            <a:ext cx="6447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00002F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01.</a:t>
            </a:r>
            <a:endParaRPr sz="1800">
              <a:solidFill>
                <a:srgbClr val="00002F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313" name="Google Shape;313;p32"/>
          <p:cNvSpPr txBox="1"/>
          <p:nvPr/>
        </p:nvSpPr>
        <p:spPr>
          <a:xfrm>
            <a:off x="769895" y="795413"/>
            <a:ext cx="18375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실시간 TR받아오기</a:t>
            </a:r>
            <a:endParaRPr sz="1100"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314" name="Google Shape;314;p32"/>
          <p:cNvSpPr txBox="1"/>
          <p:nvPr>
            <p:ph idx="1" type="body"/>
          </p:nvPr>
        </p:nvSpPr>
        <p:spPr>
          <a:xfrm>
            <a:off x="452350" y="1231400"/>
            <a:ext cx="7557000" cy="334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Nanum Gothic"/>
                <a:ea typeface="Nanum Gothic"/>
                <a:cs typeface="Nanum Gothic"/>
                <a:sym typeface="Nanum Gothic"/>
              </a:rPr>
              <a:t>_on_receive_real_data()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elif</a:t>
            </a: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ko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real_type</a:t>
            </a: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== </a:t>
            </a:r>
            <a:r>
              <a:rPr lang="ko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"주식체결"</a:t>
            </a: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ko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signed_at</a:t>
            </a: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ko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ko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ocx</a:t>
            </a: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ko" sz="10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dynamicCall</a:t>
            </a: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ko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"GetCommRealData(QString, int)"</a:t>
            </a: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ko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code</a:t>
            </a: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ko" sz="10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20</a:t>
            </a: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ko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close</a:t>
            </a: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ko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ko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ocx</a:t>
            </a: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ko" sz="10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dynamicCall</a:t>
            </a: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ko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"GetCommRealData(QString, int)"</a:t>
            </a: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ko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code</a:t>
            </a: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ko" sz="10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10</a:t>
            </a: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ko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close</a:t>
            </a: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ko" sz="10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abs</a:t>
            </a: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ko" sz="1050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ko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close</a:t>
            </a: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))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ko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high</a:t>
            </a: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ko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ko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ocx</a:t>
            </a: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ko" sz="10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dynamicCall</a:t>
            </a: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ko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"GetCommRealData(QString, int)"</a:t>
            </a: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ko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code</a:t>
            </a: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ko" sz="10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17</a:t>
            </a: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ko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high</a:t>
            </a: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ko" sz="10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abs</a:t>
            </a: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ko" sz="1050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ko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high</a:t>
            </a: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))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ko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open</a:t>
            </a: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ko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ko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ocx</a:t>
            </a: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ko" sz="10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dynamicCall</a:t>
            </a: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ko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"GetCommRealData(QString, int)"</a:t>
            </a: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ko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code</a:t>
            </a: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ko" sz="10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16</a:t>
            </a: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ko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open</a:t>
            </a: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ko" sz="10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abs</a:t>
            </a: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ko" sz="1050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ko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open</a:t>
            </a: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))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ko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low</a:t>
            </a: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ko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ko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ocx</a:t>
            </a: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ko" sz="10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dynamicCall</a:t>
            </a: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ko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"GetCommRealData(QString, int)"</a:t>
            </a: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ko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code</a:t>
            </a: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ko" sz="10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18</a:t>
            </a: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ko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low</a:t>
            </a: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ko" sz="10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abs</a:t>
            </a: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ko" sz="1050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ko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low</a:t>
            </a: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))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ko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accum_volume</a:t>
            </a: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ko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ko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ocx</a:t>
            </a: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ko" sz="10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dynamicCall</a:t>
            </a: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ko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"GetCommRealData(QString, int)"</a:t>
            </a: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ko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code</a:t>
            </a: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ko" sz="10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13</a:t>
            </a: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ko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accum_volume</a:t>
            </a: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ko" sz="10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abs</a:t>
            </a: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ko" sz="1050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ko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accum_volume</a:t>
            </a: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))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15" name="Google Shape;315;p32"/>
          <p:cNvSpPr txBox="1"/>
          <p:nvPr/>
        </p:nvSpPr>
        <p:spPr>
          <a:xfrm>
            <a:off x="4572000" y="1080125"/>
            <a:ext cx="4483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/>
              <a:t>장 중에는 주문체결 시간과 ohlcv데이터를 받아옴 -&gt; 딕셔너리에 저장</a:t>
            </a:r>
            <a:endParaRPr b="1" sz="1100"/>
          </a:p>
        </p:txBody>
      </p:sp>
      <p:cxnSp>
        <p:nvCxnSpPr>
          <p:cNvPr id="316" name="Google Shape;316;p32"/>
          <p:cNvCxnSpPr/>
          <p:nvPr/>
        </p:nvCxnSpPr>
        <p:spPr>
          <a:xfrm>
            <a:off x="7823169" y="108706"/>
            <a:ext cx="270000" cy="0"/>
          </a:xfrm>
          <a:prstGeom prst="straightConnector1">
            <a:avLst/>
          </a:prstGeom>
          <a:noFill/>
          <a:ln cap="rnd" cmpd="sng" w="44450">
            <a:solidFill>
              <a:srgbClr val="D0CEC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</p:cxnSp>
      <p:cxnSp>
        <p:nvCxnSpPr>
          <p:cNvPr id="317" name="Google Shape;317;p32"/>
          <p:cNvCxnSpPr/>
          <p:nvPr/>
        </p:nvCxnSpPr>
        <p:spPr>
          <a:xfrm>
            <a:off x="8143844" y="108706"/>
            <a:ext cx="270000" cy="0"/>
          </a:xfrm>
          <a:prstGeom prst="straightConnector1">
            <a:avLst/>
          </a:prstGeom>
          <a:noFill/>
          <a:ln cap="rnd" cmpd="sng" w="44450">
            <a:solidFill>
              <a:srgbClr val="8DBABD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</p:cxnSp>
      <p:cxnSp>
        <p:nvCxnSpPr>
          <p:cNvPr id="318" name="Google Shape;318;p32"/>
          <p:cNvCxnSpPr/>
          <p:nvPr/>
        </p:nvCxnSpPr>
        <p:spPr>
          <a:xfrm>
            <a:off x="8464520" y="108706"/>
            <a:ext cx="270000" cy="0"/>
          </a:xfrm>
          <a:prstGeom prst="straightConnector1">
            <a:avLst/>
          </a:prstGeom>
          <a:noFill/>
          <a:ln cap="rnd" cmpd="sng" w="44450">
            <a:solidFill>
              <a:srgbClr val="D0CEC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</p:cxnSp>
      <p:cxnSp>
        <p:nvCxnSpPr>
          <p:cNvPr id="319" name="Google Shape;319;p32"/>
          <p:cNvCxnSpPr/>
          <p:nvPr/>
        </p:nvCxnSpPr>
        <p:spPr>
          <a:xfrm>
            <a:off x="8785194" y="108706"/>
            <a:ext cx="270000" cy="0"/>
          </a:xfrm>
          <a:prstGeom prst="straightConnector1">
            <a:avLst/>
          </a:prstGeom>
          <a:noFill/>
          <a:ln cap="rnd" cmpd="sng" w="44450">
            <a:solidFill>
              <a:srgbClr val="D0CEC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4" name="Google Shape;324;p33"/>
          <p:cNvCxnSpPr/>
          <p:nvPr/>
        </p:nvCxnSpPr>
        <p:spPr>
          <a:xfrm>
            <a:off x="769892" y="741861"/>
            <a:ext cx="162000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25" name="Google Shape;325;p33"/>
          <p:cNvSpPr txBox="1"/>
          <p:nvPr/>
        </p:nvSpPr>
        <p:spPr>
          <a:xfrm>
            <a:off x="872357" y="328025"/>
            <a:ext cx="14151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solidFill>
                  <a:srgbClr val="00002F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수집기</a:t>
            </a:r>
            <a:endParaRPr sz="1100"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326" name="Google Shape;326;p33"/>
          <p:cNvSpPr txBox="1"/>
          <p:nvPr/>
        </p:nvSpPr>
        <p:spPr>
          <a:xfrm>
            <a:off x="350679" y="374217"/>
            <a:ext cx="6447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00002F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01.</a:t>
            </a:r>
            <a:endParaRPr sz="1800">
              <a:solidFill>
                <a:srgbClr val="00002F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327" name="Google Shape;327;p33"/>
          <p:cNvSpPr txBox="1"/>
          <p:nvPr/>
        </p:nvSpPr>
        <p:spPr>
          <a:xfrm>
            <a:off x="813495" y="720413"/>
            <a:ext cx="18375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실시간 TR받아오기</a:t>
            </a:r>
            <a:endParaRPr sz="1100"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328" name="Google Shape;32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675" y="1133700"/>
            <a:ext cx="3501825" cy="392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90150" y="1133700"/>
            <a:ext cx="4274374" cy="3648197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33"/>
          <p:cNvSpPr/>
          <p:nvPr/>
        </p:nvSpPr>
        <p:spPr>
          <a:xfrm>
            <a:off x="4190150" y="1133700"/>
            <a:ext cx="3792300" cy="2289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33"/>
          <p:cNvSpPr txBox="1"/>
          <p:nvPr/>
        </p:nvSpPr>
        <p:spPr>
          <a:xfrm>
            <a:off x="5241000" y="1730850"/>
            <a:ext cx="3223500" cy="3231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solidFill>
                  <a:schemeClr val="lt1"/>
                </a:solidFill>
              </a:rPr>
              <a:t>주식코드 / 체결시간 / 시가 / 고가 / 저가 / 종가 / 누적 거래량</a:t>
            </a:r>
            <a:endParaRPr b="1" sz="900">
              <a:solidFill>
                <a:schemeClr val="lt1"/>
              </a:solidFill>
            </a:endParaRPr>
          </a:p>
        </p:txBody>
      </p:sp>
      <p:sp>
        <p:nvSpPr>
          <p:cNvPr id="332" name="Google Shape;332;p33"/>
          <p:cNvSpPr/>
          <p:nvPr/>
        </p:nvSpPr>
        <p:spPr>
          <a:xfrm>
            <a:off x="4184550" y="1536500"/>
            <a:ext cx="817200" cy="28986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33"/>
          <p:cNvSpPr txBox="1"/>
          <p:nvPr/>
        </p:nvSpPr>
        <p:spPr>
          <a:xfrm>
            <a:off x="5487150" y="2273900"/>
            <a:ext cx="2072700" cy="1423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50">
                <a:solidFill>
                  <a:schemeClr val="lt1"/>
                </a:solidFill>
              </a:rPr>
              <a:t>장운영구분</a:t>
            </a:r>
            <a:endParaRPr b="1" sz="115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5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50">
                <a:solidFill>
                  <a:schemeClr val="lt1"/>
                </a:solidFill>
              </a:rPr>
              <a:t>0 - 장시작 전</a:t>
            </a:r>
            <a:endParaRPr b="1" sz="115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50">
                <a:solidFill>
                  <a:schemeClr val="lt1"/>
                </a:solidFill>
              </a:rPr>
              <a:t>3 - 장 중</a:t>
            </a:r>
            <a:endParaRPr b="1" sz="115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50">
                <a:solidFill>
                  <a:schemeClr val="lt1"/>
                </a:solidFill>
              </a:rPr>
              <a:t>2 - 장 종료 10분전 동시호가</a:t>
            </a:r>
            <a:endParaRPr b="1" sz="115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50">
                <a:solidFill>
                  <a:schemeClr val="lt1"/>
                </a:solidFill>
              </a:rPr>
              <a:t>4 - 장 종료</a:t>
            </a:r>
            <a:endParaRPr b="1" sz="115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50">
              <a:solidFill>
                <a:schemeClr val="lt1"/>
              </a:solidFill>
            </a:endParaRPr>
          </a:p>
        </p:txBody>
      </p:sp>
      <p:cxnSp>
        <p:nvCxnSpPr>
          <p:cNvPr id="334" name="Google Shape;334;p33"/>
          <p:cNvCxnSpPr>
            <a:stCxn id="333" idx="1"/>
            <a:endCxn id="332" idx="3"/>
          </p:cNvCxnSpPr>
          <p:nvPr/>
        </p:nvCxnSpPr>
        <p:spPr>
          <a:xfrm rot="10800000">
            <a:off x="5001750" y="2985800"/>
            <a:ext cx="485400" cy="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35" name="Google Shape;335;p33"/>
          <p:cNvCxnSpPr>
            <a:stCxn id="331" idx="0"/>
            <a:endCxn id="330" idx="2"/>
          </p:cNvCxnSpPr>
          <p:nvPr/>
        </p:nvCxnSpPr>
        <p:spPr>
          <a:xfrm rot="10800000">
            <a:off x="6086250" y="1362450"/>
            <a:ext cx="766500" cy="3684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36" name="Google Shape;336;p33"/>
          <p:cNvCxnSpPr/>
          <p:nvPr/>
        </p:nvCxnSpPr>
        <p:spPr>
          <a:xfrm>
            <a:off x="7823169" y="108706"/>
            <a:ext cx="270000" cy="0"/>
          </a:xfrm>
          <a:prstGeom prst="straightConnector1">
            <a:avLst/>
          </a:prstGeom>
          <a:noFill/>
          <a:ln cap="rnd" cmpd="sng" w="44450">
            <a:solidFill>
              <a:srgbClr val="D0CEC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</p:cxnSp>
      <p:cxnSp>
        <p:nvCxnSpPr>
          <p:cNvPr id="337" name="Google Shape;337;p33"/>
          <p:cNvCxnSpPr/>
          <p:nvPr/>
        </p:nvCxnSpPr>
        <p:spPr>
          <a:xfrm>
            <a:off x="8143844" y="108706"/>
            <a:ext cx="270000" cy="0"/>
          </a:xfrm>
          <a:prstGeom prst="straightConnector1">
            <a:avLst/>
          </a:prstGeom>
          <a:noFill/>
          <a:ln cap="rnd" cmpd="sng" w="44450">
            <a:solidFill>
              <a:srgbClr val="8DBABD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</p:cxnSp>
      <p:cxnSp>
        <p:nvCxnSpPr>
          <p:cNvPr id="338" name="Google Shape;338;p33"/>
          <p:cNvCxnSpPr/>
          <p:nvPr/>
        </p:nvCxnSpPr>
        <p:spPr>
          <a:xfrm>
            <a:off x="8464520" y="108706"/>
            <a:ext cx="270000" cy="0"/>
          </a:xfrm>
          <a:prstGeom prst="straightConnector1">
            <a:avLst/>
          </a:prstGeom>
          <a:noFill/>
          <a:ln cap="rnd" cmpd="sng" w="44450">
            <a:solidFill>
              <a:srgbClr val="D0CEC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</p:cxnSp>
      <p:cxnSp>
        <p:nvCxnSpPr>
          <p:cNvPr id="339" name="Google Shape;339;p33"/>
          <p:cNvCxnSpPr/>
          <p:nvPr/>
        </p:nvCxnSpPr>
        <p:spPr>
          <a:xfrm>
            <a:off x="8785194" y="108706"/>
            <a:ext cx="270000" cy="0"/>
          </a:xfrm>
          <a:prstGeom prst="straightConnector1">
            <a:avLst/>
          </a:prstGeom>
          <a:noFill/>
          <a:ln cap="rnd" cmpd="sng" w="44450">
            <a:solidFill>
              <a:srgbClr val="D0CEC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34"/>
          <p:cNvSpPr txBox="1"/>
          <p:nvPr/>
        </p:nvSpPr>
        <p:spPr>
          <a:xfrm>
            <a:off x="495900" y="1330425"/>
            <a:ext cx="8289300" cy="34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차트 데이터는 날짜, 시가, 고가, 저가, 종가, 거래량으로 구성</a:t>
            </a:r>
            <a:endParaRPr b="1">
              <a:solidFill>
                <a:schemeClr val="dk1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현재 종가와 전일 종가의 비율, 이동평균 종가의 비율, 현재 거래량과 전일 거래량의 비율, 이동평균 거래량의 비율을 학습에 사용(총 31개의 열)</a:t>
            </a:r>
            <a:endParaRPr b="1">
              <a:solidFill>
                <a:schemeClr val="dk1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- 각 이동평균에 대한 이동평균 종가 비율, 이동평균 거래량 비율:</a:t>
            </a:r>
            <a:r>
              <a:rPr b="1" lang="ko" sz="1600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ko" sz="1200">
                <a:solidFill>
                  <a:srgbClr val="CC2255"/>
                </a:solidFill>
                <a:latin typeface="Courier New"/>
                <a:ea typeface="Courier New"/>
                <a:cs typeface="Courier New"/>
                <a:sym typeface="Courier New"/>
              </a:rPr>
              <a:t>close_ma{이동평균크기}_ratio</a:t>
            </a:r>
            <a:r>
              <a:rPr lang="ko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,     </a:t>
            </a:r>
            <a:r>
              <a:rPr lang="ko" sz="1200">
                <a:solidFill>
                  <a:srgbClr val="CC2255"/>
                </a:solidFill>
                <a:latin typeface="Courier New"/>
                <a:ea typeface="Courier New"/>
                <a:cs typeface="Courier New"/>
                <a:sym typeface="Courier New"/>
              </a:rPr>
              <a:t>volume_ma{이동평균크기}_ratio</a:t>
            </a:r>
            <a:r>
              <a:rPr lang="ko" sz="1200">
                <a:solidFill>
                  <a:srgbClr val="CC2255"/>
                </a:solidFill>
                <a:highlight>
                  <a:srgbClr val="F7F7F9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ko" sz="1200">
                <a:solidFill>
                  <a:srgbClr val="7F7F7F"/>
                </a:solidFill>
                <a:highlight>
                  <a:srgbClr val="F7F7F9"/>
                </a:highlight>
                <a:latin typeface="Courier New"/>
                <a:ea typeface="Courier New"/>
                <a:cs typeface="Courier New"/>
                <a:sym typeface="Courier New"/>
              </a:rPr>
              <a:t>-&gt; (rolling().mean() 함수, 5 10 20 60 120)</a:t>
            </a:r>
            <a:endParaRPr sz="1200">
              <a:solidFill>
                <a:srgbClr val="7F7F7F"/>
              </a:solidFill>
              <a:highlight>
                <a:srgbClr val="F7F7F9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  <a:highlight>
                  <a:srgbClr val="F7F7F9"/>
                </a:highlight>
                <a:latin typeface="Nanum Gothic"/>
                <a:ea typeface="Nanum Gothic"/>
                <a:cs typeface="Nanum Gothic"/>
                <a:sym typeface="Nanum Gothic"/>
              </a:rPr>
              <a:t>- </a:t>
            </a:r>
            <a:r>
              <a:rPr b="1" lang="ko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 시가/전일종가 비율: </a:t>
            </a:r>
            <a:r>
              <a:rPr lang="ko" sz="1200">
                <a:solidFill>
                  <a:srgbClr val="CC2255"/>
                </a:solidFill>
                <a:latin typeface="Courier New"/>
                <a:ea typeface="Courier New"/>
                <a:cs typeface="Courier New"/>
                <a:sym typeface="Courier New"/>
              </a:rPr>
              <a:t>open_lastclose_ratio</a:t>
            </a:r>
            <a:endParaRPr sz="1200">
              <a:solidFill>
                <a:srgbClr val="CC225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- 고가/종가 비율:</a:t>
            </a:r>
            <a:r>
              <a:rPr lang="ko" sz="1200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ko" sz="1200">
                <a:solidFill>
                  <a:srgbClr val="CC2255"/>
                </a:solidFill>
                <a:highlight>
                  <a:srgbClr val="F7F7F9"/>
                </a:highlight>
                <a:latin typeface="Courier New"/>
                <a:ea typeface="Courier New"/>
                <a:cs typeface="Courier New"/>
                <a:sym typeface="Courier New"/>
              </a:rPr>
              <a:t>high_close_ratio</a:t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- </a:t>
            </a:r>
            <a:r>
              <a:rPr b="1" lang="ko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저가/종가 비율:</a:t>
            </a:r>
            <a:r>
              <a:rPr lang="ko" sz="1200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ko" sz="1200">
                <a:solidFill>
                  <a:srgbClr val="CC2255"/>
                </a:solidFill>
                <a:highlight>
                  <a:srgbClr val="F7F7F9"/>
                </a:highlight>
                <a:latin typeface="Courier New"/>
                <a:ea typeface="Courier New"/>
                <a:cs typeface="Courier New"/>
                <a:sym typeface="Courier New"/>
              </a:rPr>
              <a:t>low_close_ratio</a:t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- 종가/전일종가 비율: </a:t>
            </a:r>
            <a:r>
              <a:rPr lang="ko" sz="900">
                <a:solidFill>
                  <a:srgbClr val="CC2255"/>
                </a:solidFill>
                <a:highlight>
                  <a:srgbClr val="F7F7F9"/>
                </a:highlight>
                <a:latin typeface="Courier New"/>
                <a:ea typeface="Courier New"/>
                <a:cs typeface="Courier New"/>
                <a:sym typeface="Courier New"/>
              </a:rPr>
              <a:t>c</a:t>
            </a:r>
            <a:r>
              <a:rPr lang="ko" sz="1100">
                <a:solidFill>
                  <a:srgbClr val="CC2255"/>
                </a:solidFill>
                <a:highlight>
                  <a:srgbClr val="F7F7F9"/>
                </a:highlight>
                <a:latin typeface="Courier New"/>
                <a:ea typeface="Courier New"/>
                <a:cs typeface="Courier New"/>
                <a:sym typeface="Courier New"/>
              </a:rPr>
              <a:t>lose_lastclose_ratio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- 거래량/전일거래량 비율: </a:t>
            </a:r>
            <a:r>
              <a:rPr lang="ko" sz="1200">
                <a:solidFill>
                  <a:srgbClr val="CC2255"/>
                </a:solidFill>
                <a:highlight>
                  <a:srgbClr val="F7F7F9"/>
                </a:highlight>
                <a:latin typeface="Courier New"/>
                <a:ea typeface="Courier New"/>
                <a:cs typeface="Courier New"/>
                <a:sym typeface="Courier New"/>
              </a:rPr>
              <a:t>volume_lastvolume_ratio</a:t>
            </a:r>
            <a:endParaRPr b="1" sz="1500">
              <a:solidFill>
                <a:srgbClr val="1E1E1E"/>
              </a:solidFill>
              <a:highlight>
                <a:srgbClr val="F5F5DC"/>
              </a:highlight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345" name="Google Shape;345;p34"/>
          <p:cNvCxnSpPr/>
          <p:nvPr/>
        </p:nvCxnSpPr>
        <p:spPr>
          <a:xfrm>
            <a:off x="7823169" y="108706"/>
            <a:ext cx="270000" cy="0"/>
          </a:xfrm>
          <a:prstGeom prst="straightConnector1">
            <a:avLst/>
          </a:prstGeom>
          <a:noFill/>
          <a:ln cap="rnd" cmpd="sng" w="44450">
            <a:solidFill>
              <a:srgbClr val="D0CEC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</p:cxnSp>
      <p:cxnSp>
        <p:nvCxnSpPr>
          <p:cNvPr id="346" name="Google Shape;346;p34"/>
          <p:cNvCxnSpPr/>
          <p:nvPr/>
        </p:nvCxnSpPr>
        <p:spPr>
          <a:xfrm>
            <a:off x="8143844" y="108706"/>
            <a:ext cx="270000" cy="0"/>
          </a:xfrm>
          <a:prstGeom prst="straightConnector1">
            <a:avLst/>
          </a:prstGeom>
          <a:noFill/>
          <a:ln cap="rnd" cmpd="sng" w="44450">
            <a:solidFill>
              <a:srgbClr val="8DBABD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</p:cxnSp>
      <p:cxnSp>
        <p:nvCxnSpPr>
          <p:cNvPr id="347" name="Google Shape;347;p34"/>
          <p:cNvCxnSpPr/>
          <p:nvPr/>
        </p:nvCxnSpPr>
        <p:spPr>
          <a:xfrm>
            <a:off x="8464520" y="108706"/>
            <a:ext cx="270000" cy="0"/>
          </a:xfrm>
          <a:prstGeom prst="straightConnector1">
            <a:avLst/>
          </a:prstGeom>
          <a:noFill/>
          <a:ln cap="rnd" cmpd="sng" w="44450">
            <a:solidFill>
              <a:srgbClr val="D0CEC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</p:cxnSp>
      <p:cxnSp>
        <p:nvCxnSpPr>
          <p:cNvPr id="348" name="Google Shape;348;p34"/>
          <p:cNvCxnSpPr/>
          <p:nvPr/>
        </p:nvCxnSpPr>
        <p:spPr>
          <a:xfrm>
            <a:off x="8785194" y="108706"/>
            <a:ext cx="270000" cy="0"/>
          </a:xfrm>
          <a:prstGeom prst="straightConnector1">
            <a:avLst/>
          </a:prstGeom>
          <a:noFill/>
          <a:ln cap="rnd" cmpd="sng" w="44450">
            <a:solidFill>
              <a:srgbClr val="D0CEC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</p:cxnSp>
      <p:cxnSp>
        <p:nvCxnSpPr>
          <p:cNvPr id="349" name="Google Shape;349;p34"/>
          <p:cNvCxnSpPr/>
          <p:nvPr/>
        </p:nvCxnSpPr>
        <p:spPr>
          <a:xfrm>
            <a:off x="769892" y="741861"/>
            <a:ext cx="162000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50" name="Google Shape;350;p34"/>
          <p:cNvSpPr txBox="1"/>
          <p:nvPr/>
        </p:nvSpPr>
        <p:spPr>
          <a:xfrm>
            <a:off x="769900" y="763275"/>
            <a:ext cx="35097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00002F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데이터 전처리(rltrader/data_manger.py)</a:t>
            </a:r>
            <a:endParaRPr sz="1400">
              <a:solidFill>
                <a:srgbClr val="00002F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cxnSp>
        <p:nvCxnSpPr>
          <p:cNvPr id="351" name="Google Shape;351;p34"/>
          <p:cNvCxnSpPr/>
          <p:nvPr/>
        </p:nvCxnSpPr>
        <p:spPr>
          <a:xfrm>
            <a:off x="769892" y="741861"/>
            <a:ext cx="162000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52" name="Google Shape;352;p34"/>
          <p:cNvSpPr txBox="1"/>
          <p:nvPr/>
        </p:nvSpPr>
        <p:spPr>
          <a:xfrm>
            <a:off x="872357" y="328025"/>
            <a:ext cx="14151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solidFill>
                  <a:srgbClr val="00002F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분석기(1)</a:t>
            </a:r>
            <a:endParaRPr sz="1100"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353" name="Google Shape;353;p34"/>
          <p:cNvSpPr txBox="1"/>
          <p:nvPr/>
        </p:nvSpPr>
        <p:spPr>
          <a:xfrm>
            <a:off x="350679" y="374217"/>
            <a:ext cx="6447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00002F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02.</a:t>
            </a:r>
            <a:endParaRPr sz="1800">
              <a:solidFill>
                <a:srgbClr val="00002F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7"/>
          <p:cNvSpPr txBox="1"/>
          <p:nvPr/>
        </p:nvSpPr>
        <p:spPr>
          <a:xfrm>
            <a:off x="626242" y="1711820"/>
            <a:ext cx="1509000" cy="13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600">
                <a:solidFill>
                  <a:srgbClr val="00002F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b="1" sz="8600">
              <a:solidFill>
                <a:srgbClr val="00002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17"/>
          <p:cNvSpPr/>
          <p:nvPr/>
        </p:nvSpPr>
        <p:spPr>
          <a:xfrm>
            <a:off x="381675" y="3142550"/>
            <a:ext cx="19920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rgbClr val="00002F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최초 계획 및 최종결과</a:t>
            </a:r>
            <a:endParaRPr sz="1500">
              <a:solidFill>
                <a:srgbClr val="00002F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73" name="Google Shape;73;p17"/>
          <p:cNvSpPr txBox="1"/>
          <p:nvPr/>
        </p:nvSpPr>
        <p:spPr>
          <a:xfrm>
            <a:off x="3650353" y="470920"/>
            <a:ext cx="1843294" cy="43858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400">
                <a:solidFill>
                  <a:srgbClr val="00002F"/>
                </a:solidFill>
                <a:latin typeface="Nanum Gothic"/>
                <a:ea typeface="Nanum Gothic"/>
                <a:cs typeface="Nanum Gothic"/>
                <a:sym typeface="Nanum Gothic"/>
              </a:rPr>
              <a:t>CONTENTS</a:t>
            </a:r>
            <a:endParaRPr b="1" sz="2400">
              <a:solidFill>
                <a:srgbClr val="00002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74" name="Google Shape;74;p17"/>
          <p:cNvCxnSpPr/>
          <p:nvPr/>
        </p:nvCxnSpPr>
        <p:spPr>
          <a:xfrm>
            <a:off x="3760961" y="932361"/>
            <a:ext cx="162000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5" name="Google Shape;75;p17"/>
          <p:cNvSpPr/>
          <p:nvPr/>
        </p:nvSpPr>
        <p:spPr>
          <a:xfrm>
            <a:off x="98625" y="3452100"/>
            <a:ext cx="2558100" cy="6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처음 계획과 </a:t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최종 진행 내용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pSp>
        <p:nvGrpSpPr>
          <p:cNvPr id="76" name="Google Shape;76;p17"/>
          <p:cNvGrpSpPr/>
          <p:nvPr/>
        </p:nvGrpSpPr>
        <p:grpSpPr>
          <a:xfrm>
            <a:off x="4785061" y="3093363"/>
            <a:ext cx="1651200" cy="629400"/>
            <a:chOff x="4855661" y="3104838"/>
            <a:chExt cx="1651200" cy="629400"/>
          </a:xfrm>
        </p:grpSpPr>
        <p:sp>
          <p:nvSpPr>
            <p:cNvPr id="77" name="Google Shape;77;p17"/>
            <p:cNvSpPr/>
            <p:nvPr/>
          </p:nvSpPr>
          <p:spPr>
            <a:xfrm>
              <a:off x="4855661" y="3104838"/>
              <a:ext cx="1651200" cy="35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500">
                  <a:solidFill>
                    <a:srgbClr val="00002F"/>
                  </a:solidFill>
                  <a:latin typeface="NanumGothic ExtraBold"/>
                  <a:ea typeface="NanumGothic ExtraBold"/>
                  <a:cs typeface="NanumGothic ExtraBold"/>
                  <a:sym typeface="NanumGothic ExtraBold"/>
                </a:rPr>
                <a:t>실전 자동 매매</a:t>
              </a:r>
              <a:endParaRPr sz="1100">
                <a:solidFill>
                  <a:srgbClr val="00002F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endParaRPr>
            </a:p>
          </p:txBody>
        </p:sp>
        <p:sp>
          <p:nvSpPr>
            <p:cNvPr id="78" name="Google Shape;78;p17"/>
            <p:cNvSpPr/>
            <p:nvPr/>
          </p:nvSpPr>
          <p:spPr>
            <a:xfrm>
              <a:off x="5243116" y="3457338"/>
              <a:ext cx="9621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>
                  <a:solidFill>
                    <a:schemeClr val="dk1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매매 결과</a:t>
              </a:r>
              <a:endParaRPr b="1" sz="1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</p:grpSp>
      <p:sp>
        <p:nvSpPr>
          <p:cNvPr id="79" name="Google Shape;79;p17"/>
          <p:cNvSpPr/>
          <p:nvPr/>
        </p:nvSpPr>
        <p:spPr>
          <a:xfrm>
            <a:off x="2709860" y="3093300"/>
            <a:ext cx="16512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ko" sz="1500">
                <a:solidFill>
                  <a:srgbClr val="00002F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개발한 피쳐</a:t>
            </a:r>
            <a:endParaRPr sz="800">
              <a:solidFill>
                <a:srgbClr val="00002F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80" name="Google Shape;80;p17"/>
          <p:cNvSpPr/>
          <p:nvPr/>
        </p:nvSpPr>
        <p:spPr>
          <a:xfrm>
            <a:off x="3054404" y="3445838"/>
            <a:ext cx="9621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수집기</a:t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81" name="Google Shape;81;p17"/>
          <p:cNvSpPr/>
          <p:nvPr/>
        </p:nvSpPr>
        <p:spPr>
          <a:xfrm>
            <a:off x="3054454" y="3722799"/>
            <a:ext cx="9621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분석기 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82" name="Google Shape;82;p17"/>
          <p:cNvSpPr/>
          <p:nvPr/>
        </p:nvSpPr>
        <p:spPr>
          <a:xfrm>
            <a:off x="3054429" y="3999848"/>
            <a:ext cx="9621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판단로직</a:t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pSp>
        <p:nvGrpSpPr>
          <p:cNvPr id="83" name="Google Shape;83;p17"/>
          <p:cNvGrpSpPr/>
          <p:nvPr/>
        </p:nvGrpSpPr>
        <p:grpSpPr>
          <a:xfrm>
            <a:off x="6577525" y="3093375"/>
            <a:ext cx="2365300" cy="1183288"/>
            <a:chOff x="6778700" y="3141800"/>
            <a:chExt cx="2365300" cy="1183288"/>
          </a:xfrm>
        </p:grpSpPr>
        <p:sp>
          <p:nvSpPr>
            <p:cNvPr id="84" name="Google Shape;84;p17"/>
            <p:cNvSpPr/>
            <p:nvPr/>
          </p:nvSpPr>
          <p:spPr>
            <a:xfrm>
              <a:off x="7157561" y="3141800"/>
              <a:ext cx="1651200" cy="35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500">
                  <a:solidFill>
                    <a:srgbClr val="00002F"/>
                  </a:solidFill>
                  <a:latin typeface="NanumGothic ExtraBold"/>
                  <a:ea typeface="NanumGothic ExtraBold"/>
                  <a:cs typeface="NanumGothic ExtraBold"/>
                  <a:sym typeface="NanumGothic ExtraBold"/>
                </a:rPr>
                <a:t>협업 내용</a:t>
              </a:r>
              <a:endParaRPr sz="1500">
                <a:solidFill>
                  <a:srgbClr val="00002F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endParaRPr>
            </a:p>
          </p:txBody>
        </p:sp>
        <p:sp>
          <p:nvSpPr>
            <p:cNvPr id="85" name="Google Shape;85;p17"/>
            <p:cNvSpPr/>
            <p:nvPr/>
          </p:nvSpPr>
          <p:spPr>
            <a:xfrm>
              <a:off x="7502129" y="3494225"/>
              <a:ext cx="9621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>
                  <a:solidFill>
                    <a:schemeClr val="dk1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역할 분담</a:t>
              </a:r>
              <a:endParaRPr b="1" sz="1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  <p:sp>
          <p:nvSpPr>
            <p:cNvPr id="86" name="Google Shape;86;p17"/>
            <p:cNvSpPr/>
            <p:nvPr/>
          </p:nvSpPr>
          <p:spPr>
            <a:xfrm>
              <a:off x="6822300" y="4048188"/>
              <a:ext cx="23217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>
                  <a:solidFill>
                    <a:schemeClr val="dk1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개발 경험</a:t>
              </a:r>
              <a:endParaRPr b="1" sz="1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  <p:sp>
          <p:nvSpPr>
            <p:cNvPr id="87" name="Google Shape;87;p17"/>
            <p:cNvSpPr/>
            <p:nvPr/>
          </p:nvSpPr>
          <p:spPr>
            <a:xfrm>
              <a:off x="6778700" y="3771213"/>
              <a:ext cx="23217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>
                  <a:solidFill>
                    <a:schemeClr val="dk1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github 리포지터리 소개</a:t>
              </a:r>
              <a:endParaRPr b="1" sz="1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</p:grpSp>
      <p:sp>
        <p:nvSpPr>
          <p:cNvPr id="88" name="Google Shape;88;p17"/>
          <p:cNvSpPr txBox="1"/>
          <p:nvPr/>
        </p:nvSpPr>
        <p:spPr>
          <a:xfrm>
            <a:off x="2730055" y="1711807"/>
            <a:ext cx="1509000" cy="13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600">
                <a:solidFill>
                  <a:srgbClr val="00002F"/>
                </a:solidFill>
              </a:rPr>
              <a:t>02</a:t>
            </a:r>
            <a:endParaRPr b="1" sz="8600">
              <a:solidFill>
                <a:srgbClr val="00002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17"/>
          <p:cNvSpPr txBox="1"/>
          <p:nvPr/>
        </p:nvSpPr>
        <p:spPr>
          <a:xfrm>
            <a:off x="4859230" y="1700407"/>
            <a:ext cx="1509000" cy="13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600">
                <a:solidFill>
                  <a:srgbClr val="00002F"/>
                </a:solidFill>
              </a:rPr>
              <a:t>03</a:t>
            </a:r>
            <a:endParaRPr b="1" sz="8600">
              <a:solidFill>
                <a:srgbClr val="00002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17"/>
          <p:cNvSpPr txBox="1"/>
          <p:nvPr/>
        </p:nvSpPr>
        <p:spPr>
          <a:xfrm>
            <a:off x="7008742" y="1700420"/>
            <a:ext cx="1509000" cy="13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600">
                <a:solidFill>
                  <a:srgbClr val="00002F"/>
                </a:solidFill>
              </a:rPr>
              <a:t>04</a:t>
            </a:r>
            <a:endParaRPr b="1" sz="8600">
              <a:solidFill>
                <a:srgbClr val="00002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35"/>
          <p:cNvSpPr txBox="1"/>
          <p:nvPr/>
        </p:nvSpPr>
        <p:spPr>
          <a:xfrm>
            <a:off x="691350" y="1749750"/>
            <a:ext cx="3457200" cy="20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Figure 제목: 파라미터, 에포크 및 탐험률</a:t>
            </a:r>
            <a:endParaRPr b="1">
              <a:solidFill>
                <a:schemeClr val="dk1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Axes 1: 종목의 일봉 차트</a:t>
            </a:r>
            <a:endParaRPr b="1">
              <a:solidFill>
                <a:schemeClr val="dk1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Axes 2: 보유 주식 수 및 에이전트 행동 차트</a:t>
            </a:r>
            <a:endParaRPr b="1">
              <a:solidFill>
                <a:schemeClr val="dk1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Axes 3: 정책 신경망 출력 및 탐험 차트</a:t>
            </a:r>
            <a:endParaRPr b="1">
              <a:solidFill>
                <a:schemeClr val="dk1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ko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Axes 4: 포트폴리오 가치 및 학습 지점 차트</a:t>
            </a:r>
            <a:endParaRPr b="1">
              <a:solidFill>
                <a:schemeClr val="dk1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359" name="Google Shape;359;p35"/>
          <p:cNvCxnSpPr/>
          <p:nvPr/>
        </p:nvCxnSpPr>
        <p:spPr>
          <a:xfrm>
            <a:off x="7823169" y="108706"/>
            <a:ext cx="270000" cy="0"/>
          </a:xfrm>
          <a:prstGeom prst="straightConnector1">
            <a:avLst/>
          </a:prstGeom>
          <a:noFill/>
          <a:ln cap="rnd" cmpd="sng" w="44450">
            <a:solidFill>
              <a:srgbClr val="D0CEC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</p:cxnSp>
      <p:cxnSp>
        <p:nvCxnSpPr>
          <p:cNvPr id="360" name="Google Shape;360;p35"/>
          <p:cNvCxnSpPr/>
          <p:nvPr/>
        </p:nvCxnSpPr>
        <p:spPr>
          <a:xfrm>
            <a:off x="8143844" y="108706"/>
            <a:ext cx="270000" cy="0"/>
          </a:xfrm>
          <a:prstGeom prst="straightConnector1">
            <a:avLst/>
          </a:prstGeom>
          <a:noFill/>
          <a:ln cap="rnd" cmpd="sng" w="44450">
            <a:solidFill>
              <a:srgbClr val="8DBABD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</p:cxnSp>
      <p:cxnSp>
        <p:nvCxnSpPr>
          <p:cNvPr id="361" name="Google Shape;361;p35"/>
          <p:cNvCxnSpPr/>
          <p:nvPr/>
        </p:nvCxnSpPr>
        <p:spPr>
          <a:xfrm>
            <a:off x="8464520" y="108706"/>
            <a:ext cx="270000" cy="0"/>
          </a:xfrm>
          <a:prstGeom prst="straightConnector1">
            <a:avLst/>
          </a:prstGeom>
          <a:noFill/>
          <a:ln cap="rnd" cmpd="sng" w="44450">
            <a:solidFill>
              <a:srgbClr val="D0CEC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</p:cxnSp>
      <p:cxnSp>
        <p:nvCxnSpPr>
          <p:cNvPr id="362" name="Google Shape;362;p35"/>
          <p:cNvCxnSpPr/>
          <p:nvPr/>
        </p:nvCxnSpPr>
        <p:spPr>
          <a:xfrm>
            <a:off x="8785194" y="108706"/>
            <a:ext cx="270000" cy="0"/>
          </a:xfrm>
          <a:prstGeom prst="straightConnector1">
            <a:avLst/>
          </a:prstGeom>
          <a:noFill/>
          <a:ln cap="rnd" cmpd="sng" w="44450">
            <a:solidFill>
              <a:srgbClr val="D0CEC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</p:cxnSp>
      <p:cxnSp>
        <p:nvCxnSpPr>
          <p:cNvPr id="363" name="Google Shape;363;p35"/>
          <p:cNvCxnSpPr/>
          <p:nvPr/>
        </p:nvCxnSpPr>
        <p:spPr>
          <a:xfrm>
            <a:off x="769892" y="741861"/>
            <a:ext cx="162000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64" name="Google Shape;364;p35"/>
          <p:cNvSpPr txBox="1"/>
          <p:nvPr/>
        </p:nvSpPr>
        <p:spPr>
          <a:xfrm>
            <a:off x="691350" y="763275"/>
            <a:ext cx="24009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00002F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가시화 모듈(visualizer.py)</a:t>
            </a:r>
            <a:endParaRPr sz="1400">
              <a:solidFill>
                <a:srgbClr val="00002F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cxnSp>
        <p:nvCxnSpPr>
          <p:cNvPr id="365" name="Google Shape;365;p35"/>
          <p:cNvCxnSpPr/>
          <p:nvPr/>
        </p:nvCxnSpPr>
        <p:spPr>
          <a:xfrm>
            <a:off x="769892" y="741861"/>
            <a:ext cx="162000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66" name="Google Shape;366;p35"/>
          <p:cNvSpPr txBox="1"/>
          <p:nvPr/>
        </p:nvSpPr>
        <p:spPr>
          <a:xfrm>
            <a:off x="872357" y="328025"/>
            <a:ext cx="14151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solidFill>
                  <a:srgbClr val="00002F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분석기(2)</a:t>
            </a:r>
            <a:endParaRPr sz="1100"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367" name="Google Shape;367;p35"/>
          <p:cNvSpPr txBox="1"/>
          <p:nvPr/>
        </p:nvSpPr>
        <p:spPr>
          <a:xfrm>
            <a:off x="350679" y="374217"/>
            <a:ext cx="6447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00002F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02.</a:t>
            </a:r>
            <a:endParaRPr sz="1800">
              <a:solidFill>
                <a:srgbClr val="00002F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368" name="Google Shape;368;p35"/>
          <p:cNvPicPr preferRelativeResize="0"/>
          <p:nvPr/>
        </p:nvPicPr>
        <p:blipFill rotWithShape="1">
          <a:blip r:embed="rId3">
            <a:alphaModFix/>
          </a:blip>
          <a:srcRect b="53251" l="0" r="0" t="0"/>
          <a:stretch/>
        </p:blipFill>
        <p:spPr>
          <a:xfrm>
            <a:off x="4510375" y="1392350"/>
            <a:ext cx="4019550" cy="179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35"/>
          <p:cNvPicPr preferRelativeResize="0"/>
          <p:nvPr/>
        </p:nvPicPr>
        <p:blipFill rotWithShape="1">
          <a:blip r:embed="rId3">
            <a:alphaModFix/>
          </a:blip>
          <a:srcRect b="-1158" l="0" r="-1153" t="63775"/>
          <a:stretch/>
        </p:blipFill>
        <p:spPr>
          <a:xfrm>
            <a:off x="4510375" y="3182375"/>
            <a:ext cx="4066076" cy="1431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4" name="Google Shape;374;p36"/>
          <p:cNvCxnSpPr/>
          <p:nvPr/>
        </p:nvCxnSpPr>
        <p:spPr>
          <a:xfrm>
            <a:off x="769892" y="741861"/>
            <a:ext cx="162000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75" name="Google Shape;375;p36"/>
          <p:cNvSpPr txBox="1"/>
          <p:nvPr/>
        </p:nvSpPr>
        <p:spPr>
          <a:xfrm>
            <a:off x="872348" y="328025"/>
            <a:ext cx="18084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solidFill>
                  <a:srgbClr val="00002F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판단로직(1)</a:t>
            </a:r>
            <a:endParaRPr sz="1100"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376" name="Google Shape;376;p36"/>
          <p:cNvSpPr txBox="1"/>
          <p:nvPr/>
        </p:nvSpPr>
        <p:spPr>
          <a:xfrm>
            <a:off x="350679" y="374217"/>
            <a:ext cx="6447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00002F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03.</a:t>
            </a:r>
            <a:endParaRPr sz="1800">
              <a:solidFill>
                <a:srgbClr val="00002F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377" name="Google Shape;377;p36"/>
          <p:cNvSpPr txBox="1"/>
          <p:nvPr/>
        </p:nvSpPr>
        <p:spPr>
          <a:xfrm>
            <a:off x="475550" y="1023200"/>
            <a:ext cx="4850100" cy="20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00002F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강화학습 모듈</a:t>
            </a:r>
            <a:endParaRPr>
              <a:solidFill>
                <a:srgbClr val="00002F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- </a:t>
            </a: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실행 모듈(main.py)</a:t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- </a:t>
            </a: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학습기 모듈(learner.py)</a:t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- </a:t>
            </a: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가시화 모듈(visualizer.py)</a:t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- 데이터 관리</a:t>
            </a: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모듈(data_manager.py)</a:t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- 환경 모듈(environment.py)</a:t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- 에이전트 모듈(agent.py)</a:t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- 신경망 모듈(networks.py)</a:t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78" name="Google Shape;378;p36"/>
          <p:cNvSpPr txBox="1"/>
          <p:nvPr/>
        </p:nvSpPr>
        <p:spPr>
          <a:xfrm>
            <a:off x="475554" y="3299375"/>
            <a:ext cx="3017700" cy="10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00002F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클래스 다이어그램</a:t>
            </a:r>
            <a:endParaRPr>
              <a:solidFill>
                <a:srgbClr val="00002F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Nanum Gothic"/>
                <a:ea typeface="Nanum Gothic"/>
                <a:cs typeface="Nanum Gothic"/>
                <a:sym typeface="Nanum Gothic"/>
              </a:rPr>
              <a:t>- Policy Gradient Learner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Nanum Gothic"/>
                <a:ea typeface="Nanum Gothic"/>
                <a:cs typeface="Nanum Gothic"/>
                <a:sym typeface="Nanum Gothic"/>
              </a:rPr>
              <a:t>- Reinforcement Learner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Nanum Gothic"/>
                <a:ea typeface="Nanum Gothic"/>
                <a:cs typeface="Nanum Gothic"/>
                <a:sym typeface="Nanum Gothic"/>
              </a:rPr>
              <a:t>- LSTM Network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379" name="Google Shape;37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56675" y="1182800"/>
            <a:ext cx="4850101" cy="138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85975" y="2947300"/>
            <a:ext cx="4391498" cy="2022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1" name="Google Shape;381;p36"/>
          <p:cNvCxnSpPr/>
          <p:nvPr/>
        </p:nvCxnSpPr>
        <p:spPr>
          <a:xfrm>
            <a:off x="7823169" y="108706"/>
            <a:ext cx="270000" cy="0"/>
          </a:xfrm>
          <a:prstGeom prst="straightConnector1">
            <a:avLst/>
          </a:prstGeom>
          <a:noFill/>
          <a:ln cap="rnd" cmpd="sng" w="44450">
            <a:solidFill>
              <a:srgbClr val="D0CEC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</p:cxnSp>
      <p:cxnSp>
        <p:nvCxnSpPr>
          <p:cNvPr id="382" name="Google Shape;382;p36"/>
          <p:cNvCxnSpPr/>
          <p:nvPr/>
        </p:nvCxnSpPr>
        <p:spPr>
          <a:xfrm>
            <a:off x="8143844" y="108706"/>
            <a:ext cx="270000" cy="0"/>
          </a:xfrm>
          <a:prstGeom prst="straightConnector1">
            <a:avLst/>
          </a:prstGeom>
          <a:noFill/>
          <a:ln cap="rnd" cmpd="sng" w="44450">
            <a:solidFill>
              <a:srgbClr val="8DBABD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</p:cxnSp>
      <p:cxnSp>
        <p:nvCxnSpPr>
          <p:cNvPr id="383" name="Google Shape;383;p36"/>
          <p:cNvCxnSpPr/>
          <p:nvPr/>
        </p:nvCxnSpPr>
        <p:spPr>
          <a:xfrm>
            <a:off x="8464520" y="108706"/>
            <a:ext cx="270000" cy="0"/>
          </a:xfrm>
          <a:prstGeom prst="straightConnector1">
            <a:avLst/>
          </a:prstGeom>
          <a:noFill/>
          <a:ln cap="rnd" cmpd="sng" w="44450">
            <a:solidFill>
              <a:srgbClr val="D0CEC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</p:cxnSp>
      <p:cxnSp>
        <p:nvCxnSpPr>
          <p:cNvPr id="384" name="Google Shape;384;p36"/>
          <p:cNvCxnSpPr/>
          <p:nvPr/>
        </p:nvCxnSpPr>
        <p:spPr>
          <a:xfrm>
            <a:off x="8785194" y="108706"/>
            <a:ext cx="270000" cy="0"/>
          </a:xfrm>
          <a:prstGeom prst="straightConnector1">
            <a:avLst/>
          </a:prstGeom>
          <a:noFill/>
          <a:ln cap="rnd" cmpd="sng" w="44450">
            <a:solidFill>
              <a:srgbClr val="D0CEC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9" name="Google Shape;389;p37"/>
          <p:cNvCxnSpPr/>
          <p:nvPr/>
        </p:nvCxnSpPr>
        <p:spPr>
          <a:xfrm>
            <a:off x="769892" y="741861"/>
            <a:ext cx="162000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90" name="Google Shape;390;p37"/>
          <p:cNvSpPr txBox="1"/>
          <p:nvPr/>
        </p:nvSpPr>
        <p:spPr>
          <a:xfrm>
            <a:off x="872347" y="328025"/>
            <a:ext cx="20589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solidFill>
                  <a:srgbClr val="00002F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판단로직(2)</a:t>
            </a:r>
            <a:endParaRPr sz="1100"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391" name="Google Shape;391;p37"/>
          <p:cNvSpPr txBox="1"/>
          <p:nvPr/>
        </p:nvSpPr>
        <p:spPr>
          <a:xfrm>
            <a:off x="350679" y="374217"/>
            <a:ext cx="6447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00002F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03.</a:t>
            </a:r>
            <a:endParaRPr sz="1800">
              <a:solidFill>
                <a:srgbClr val="00002F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392" name="Google Shape;392;p37"/>
          <p:cNvSpPr txBox="1"/>
          <p:nvPr/>
        </p:nvSpPr>
        <p:spPr>
          <a:xfrm>
            <a:off x="350675" y="1381850"/>
            <a:ext cx="4850100" cy="10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03036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Policy Gradient</a:t>
            </a:r>
            <a:endParaRPr>
              <a:solidFill>
                <a:srgbClr val="03036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- </a:t>
            </a: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x: </a:t>
            </a:r>
            <a:r>
              <a:rPr b="1" lang="ko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일련의 학습 데이터 및 에이전트 상태로 구성된 샘플 배열</a:t>
            </a:r>
            <a:endParaRPr b="1">
              <a:solidFill>
                <a:schemeClr val="dk1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- y_policy: 정책 신경망의 출력</a:t>
            </a:r>
            <a:endParaRPr b="1" sz="1600">
              <a:solidFill>
                <a:schemeClr val="dk1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- </a:t>
            </a:r>
            <a:r>
              <a:rPr b="1" lang="ko">
                <a:solidFill>
                  <a:schemeClr val="dk1"/>
                </a:solidFill>
                <a:highlight>
                  <a:schemeClr val="lt1"/>
                </a:highlight>
                <a:latin typeface="Nanum Gothic"/>
                <a:ea typeface="Nanum Gothic"/>
                <a:cs typeface="Nanum Gothic"/>
                <a:sym typeface="Nanum Gothic"/>
              </a:rPr>
              <a:t>sigmoid(보상 값): </a:t>
            </a:r>
            <a:r>
              <a:rPr b="1" lang="ko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정책신경망 학습 레이블</a:t>
            </a:r>
            <a:endParaRPr b="1">
              <a:solidFill>
                <a:schemeClr val="dk1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93" name="Google Shape;393;p37"/>
          <p:cNvSpPr txBox="1"/>
          <p:nvPr/>
        </p:nvSpPr>
        <p:spPr>
          <a:xfrm>
            <a:off x="830601" y="764425"/>
            <a:ext cx="23304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>
                <a:solidFill>
                  <a:schemeClr val="dk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학습기 모듈(Learner.py)</a:t>
            </a:r>
            <a:endParaRPr sz="1100"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394" name="Google Shape;39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73775" y="891875"/>
            <a:ext cx="3611425" cy="2385175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p37"/>
          <p:cNvSpPr txBox="1"/>
          <p:nvPr/>
        </p:nvSpPr>
        <p:spPr>
          <a:xfrm>
            <a:off x="350675" y="3136175"/>
            <a:ext cx="6165600" cy="10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03036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LSTM</a:t>
            </a:r>
            <a:endParaRPr>
              <a:solidFill>
                <a:srgbClr val="03036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- get_network_head(): LSTM 구조 설정</a:t>
            </a:r>
            <a:endParaRPr>
              <a:solidFill>
                <a:srgbClr val="03036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  <a:highlight>
                  <a:srgbClr val="F7F7F9"/>
                </a:highlight>
                <a:latin typeface="Nanum Gothic"/>
                <a:ea typeface="Nanum Gothic"/>
                <a:cs typeface="Nanum Gothic"/>
                <a:sym typeface="Nanum Gothic"/>
              </a:rPr>
              <a:t>- </a:t>
            </a:r>
            <a:r>
              <a:rPr b="1" lang="ko">
                <a:solidFill>
                  <a:schemeClr val="dk1"/>
                </a:solidFill>
                <a:highlight>
                  <a:srgbClr val="F7F7F9"/>
                </a:highlight>
                <a:latin typeface="Nanum Gothic"/>
                <a:ea typeface="Nanum Gothic"/>
                <a:cs typeface="Nanum Gothic"/>
                <a:sym typeface="Nanum Gothic"/>
              </a:rPr>
              <a:t>train_on_batch(): </a:t>
            </a:r>
            <a:r>
              <a:rPr b="1" lang="ko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학습 데이터와 레이블 x, y를 입력으로 받아서 모델을 학습</a:t>
            </a:r>
            <a:endParaRPr b="1">
              <a:solidFill>
                <a:schemeClr val="dk1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- </a:t>
            </a:r>
            <a:r>
              <a:rPr b="1" lang="ko">
                <a:solidFill>
                  <a:schemeClr val="dk1"/>
                </a:solidFill>
                <a:highlight>
                  <a:srgbClr val="F7F7F9"/>
                </a:highlight>
                <a:latin typeface="Nanum Gothic"/>
                <a:ea typeface="Nanum Gothic"/>
                <a:cs typeface="Nanum Gothic"/>
                <a:sym typeface="Nanum Gothic"/>
              </a:rPr>
              <a:t>predict(): </a:t>
            </a:r>
            <a:r>
              <a:rPr b="1" lang="ko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샘플에 대한 행동의 가치 또는 확률 예측</a:t>
            </a:r>
            <a:endParaRPr b="1">
              <a:solidFill>
                <a:schemeClr val="dk1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396" name="Google Shape;396;p37"/>
          <p:cNvCxnSpPr/>
          <p:nvPr/>
        </p:nvCxnSpPr>
        <p:spPr>
          <a:xfrm>
            <a:off x="7823169" y="108706"/>
            <a:ext cx="270000" cy="0"/>
          </a:xfrm>
          <a:prstGeom prst="straightConnector1">
            <a:avLst/>
          </a:prstGeom>
          <a:noFill/>
          <a:ln cap="rnd" cmpd="sng" w="44450">
            <a:solidFill>
              <a:srgbClr val="D0CEC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</p:cxnSp>
      <p:cxnSp>
        <p:nvCxnSpPr>
          <p:cNvPr id="397" name="Google Shape;397;p37"/>
          <p:cNvCxnSpPr/>
          <p:nvPr/>
        </p:nvCxnSpPr>
        <p:spPr>
          <a:xfrm>
            <a:off x="8143844" y="108706"/>
            <a:ext cx="270000" cy="0"/>
          </a:xfrm>
          <a:prstGeom prst="straightConnector1">
            <a:avLst/>
          </a:prstGeom>
          <a:noFill/>
          <a:ln cap="rnd" cmpd="sng" w="44450">
            <a:solidFill>
              <a:srgbClr val="8DBABD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</p:cxnSp>
      <p:cxnSp>
        <p:nvCxnSpPr>
          <p:cNvPr id="398" name="Google Shape;398;p37"/>
          <p:cNvCxnSpPr/>
          <p:nvPr/>
        </p:nvCxnSpPr>
        <p:spPr>
          <a:xfrm>
            <a:off x="8464520" y="108706"/>
            <a:ext cx="270000" cy="0"/>
          </a:xfrm>
          <a:prstGeom prst="straightConnector1">
            <a:avLst/>
          </a:prstGeom>
          <a:noFill/>
          <a:ln cap="rnd" cmpd="sng" w="44450">
            <a:solidFill>
              <a:srgbClr val="D0CEC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</p:cxnSp>
      <p:cxnSp>
        <p:nvCxnSpPr>
          <p:cNvPr id="399" name="Google Shape;399;p37"/>
          <p:cNvCxnSpPr/>
          <p:nvPr/>
        </p:nvCxnSpPr>
        <p:spPr>
          <a:xfrm>
            <a:off x="8785194" y="108706"/>
            <a:ext cx="270000" cy="0"/>
          </a:xfrm>
          <a:prstGeom prst="straightConnector1">
            <a:avLst/>
          </a:prstGeom>
          <a:noFill/>
          <a:ln cap="rnd" cmpd="sng" w="44450">
            <a:solidFill>
              <a:srgbClr val="D0CEC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4" name="Google Shape;404;p38"/>
          <p:cNvCxnSpPr/>
          <p:nvPr/>
        </p:nvCxnSpPr>
        <p:spPr>
          <a:xfrm>
            <a:off x="769892" y="741861"/>
            <a:ext cx="162000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05" name="Google Shape;405;p38"/>
          <p:cNvSpPr txBox="1"/>
          <p:nvPr/>
        </p:nvSpPr>
        <p:spPr>
          <a:xfrm>
            <a:off x="872348" y="328025"/>
            <a:ext cx="18411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solidFill>
                  <a:srgbClr val="00002F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판단로직(3)</a:t>
            </a:r>
            <a:endParaRPr sz="1100"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406" name="Google Shape;406;p38"/>
          <p:cNvSpPr txBox="1"/>
          <p:nvPr/>
        </p:nvSpPr>
        <p:spPr>
          <a:xfrm>
            <a:off x="350679" y="374217"/>
            <a:ext cx="6447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00002F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03.</a:t>
            </a:r>
            <a:endParaRPr sz="1800">
              <a:solidFill>
                <a:srgbClr val="00002F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407" name="Google Shape;407;p38"/>
          <p:cNvSpPr txBox="1"/>
          <p:nvPr/>
        </p:nvSpPr>
        <p:spPr>
          <a:xfrm>
            <a:off x="4023025" y="1436350"/>
            <a:ext cx="4850100" cy="11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train, test, predict 진행</a:t>
            </a:r>
            <a:endParaRPr b="1">
              <a:solidFill>
                <a:srgbClr val="FF0000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1200"/>
              <a:buFont typeface="Nanum Gothic"/>
              <a:buChar char="-"/>
            </a:pPr>
            <a:r>
              <a:rPr b="1" lang="ko" sz="1200">
                <a:solidFill>
                  <a:srgbClr val="1E1E1E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train data = [</a:t>
            </a:r>
            <a:r>
              <a:rPr lang="ko" sz="1200">
                <a:solidFill>
                  <a:schemeClr val="accent2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20220101090000</a:t>
            </a:r>
            <a:r>
              <a:rPr b="1" lang="ko" sz="1200">
                <a:solidFill>
                  <a:srgbClr val="1E1E1E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 ~ </a:t>
            </a:r>
            <a:r>
              <a:rPr lang="ko" sz="1200">
                <a:solidFill>
                  <a:schemeClr val="accent2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20220906000000</a:t>
            </a:r>
            <a:r>
              <a:rPr b="1" lang="ko" sz="1200">
                <a:solidFill>
                  <a:srgbClr val="1E1E1E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]</a:t>
            </a:r>
            <a:endParaRPr b="1" sz="1200">
              <a:solidFill>
                <a:srgbClr val="1E1E1E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1200"/>
              <a:buFont typeface="Nanum Gothic"/>
              <a:buChar char="-"/>
            </a:pPr>
            <a:r>
              <a:rPr b="1" lang="ko" sz="1200">
                <a:solidFill>
                  <a:srgbClr val="1E1E1E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test data = [</a:t>
            </a:r>
            <a:r>
              <a:rPr lang="ko" sz="1200">
                <a:solidFill>
                  <a:schemeClr val="accent2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20220906090000</a:t>
            </a:r>
            <a:r>
              <a:rPr b="1" lang="ko" sz="1200">
                <a:solidFill>
                  <a:srgbClr val="1E1E1E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 ~ </a:t>
            </a:r>
            <a:r>
              <a:rPr lang="ko" sz="1200">
                <a:solidFill>
                  <a:schemeClr val="accent2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20221206000000</a:t>
            </a:r>
            <a:r>
              <a:rPr b="1" lang="ko" sz="1200">
                <a:solidFill>
                  <a:srgbClr val="1E1E1E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]</a:t>
            </a:r>
            <a:endParaRPr b="1" sz="1200">
              <a:solidFill>
                <a:srgbClr val="1E1E1E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1200"/>
              <a:buFont typeface="Nanum Gothic"/>
              <a:buChar char="-"/>
            </a:pPr>
            <a:r>
              <a:rPr b="1" lang="ko" sz="1200">
                <a:solidFill>
                  <a:srgbClr val="1E1E1E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predict data = [</a:t>
            </a:r>
            <a:r>
              <a:rPr lang="ko" sz="1200">
                <a:solidFill>
                  <a:schemeClr val="accent2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2022120609000</a:t>
            </a:r>
            <a:r>
              <a:rPr b="1" lang="ko" sz="1200">
                <a:solidFill>
                  <a:srgbClr val="1E1E1E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 ~ </a:t>
            </a:r>
            <a:r>
              <a:rPr lang="ko" sz="1200">
                <a:solidFill>
                  <a:schemeClr val="accent2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20221207153500</a:t>
            </a:r>
            <a:r>
              <a:rPr b="1" lang="ko" sz="1200">
                <a:solidFill>
                  <a:srgbClr val="1E1E1E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]</a:t>
            </a:r>
            <a:endParaRPr b="1" sz="1200">
              <a:solidFill>
                <a:srgbClr val="1E1E1E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rgbClr val="1E1E1E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train, test, predict 외에도 update 있음 (모델 추가 학습)</a:t>
            </a:r>
            <a:endParaRPr b="1" sz="1200">
              <a:solidFill>
                <a:srgbClr val="1E1E1E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08" name="Google Shape;408;p38"/>
          <p:cNvSpPr txBox="1"/>
          <p:nvPr/>
        </p:nvSpPr>
        <p:spPr>
          <a:xfrm>
            <a:off x="830599" y="764425"/>
            <a:ext cx="37413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>
                <a:solidFill>
                  <a:schemeClr val="dk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학습기 모듈(Learner.py) 실행 결과</a:t>
            </a:r>
            <a:endParaRPr sz="1100"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409" name="Google Shape;40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1850" y="1290125"/>
            <a:ext cx="2714625" cy="10763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10" name="Google Shape;410;p38"/>
          <p:cNvCxnSpPr/>
          <p:nvPr/>
        </p:nvCxnSpPr>
        <p:spPr>
          <a:xfrm>
            <a:off x="7823169" y="108706"/>
            <a:ext cx="270000" cy="0"/>
          </a:xfrm>
          <a:prstGeom prst="straightConnector1">
            <a:avLst/>
          </a:prstGeom>
          <a:noFill/>
          <a:ln cap="rnd" cmpd="sng" w="44450">
            <a:solidFill>
              <a:srgbClr val="D0CEC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</p:cxnSp>
      <p:cxnSp>
        <p:nvCxnSpPr>
          <p:cNvPr id="411" name="Google Shape;411;p38"/>
          <p:cNvCxnSpPr/>
          <p:nvPr/>
        </p:nvCxnSpPr>
        <p:spPr>
          <a:xfrm>
            <a:off x="8143844" y="108706"/>
            <a:ext cx="270000" cy="0"/>
          </a:xfrm>
          <a:prstGeom prst="straightConnector1">
            <a:avLst/>
          </a:prstGeom>
          <a:noFill/>
          <a:ln cap="rnd" cmpd="sng" w="44450">
            <a:solidFill>
              <a:srgbClr val="8DBABD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</p:cxnSp>
      <p:cxnSp>
        <p:nvCxnSpPr>
          <p:cNvPr id="412" name="Google Shape;412;p38"/>
          <p:cNvCxnSpPr/>
          <p:nvPr/>
        </p:nvCxnSpPr>
        <p:spPr>
          <a:xfrm>
            <a:off x="8464520" y="108706"/>
            <a:ext cx="270000" cy="0"/>
          </a:xfrm>
          <a:prstGeom prst="straightConnector1">
            <a:avLst/>
          </a:prstGeom>
          <a:noFill/>
          <a:ln cap="rnd" cmpd="sng" w="44450">
            <a:solidFill>
              <a:srgbClr val="D0CEC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</p:cxnSp>
      <p:cxnSp>
        <p:nvCxnSpPr>
          <p:cNvPr id="413" name="Google Shape;413;p38"/>
          <p:cNvCxnSpPr/>
          <p:nvPr/>
        </p:nvCxnSpPr>
        <p:spPr>
          <a:xfrm>
            <a:off x="8785194" y="108706"/>
            <a:ext cx="270000" cy="0"/>
          </a:xfrm>
          <a:prstGeom prst="straightConnector1">
            <a:avLst/>
          </a:prstGeom>
          <a:noFill/>
          <a:ln cap="rnd" cmpd="sng" w="44450">
            <a:solidFill>
              <a:srgbClr val="D0CEC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</p:cxnSp>
      <p:pic>
        <p:nvPicPr>
          <p:cNvPr id="414" name="Google Shape;414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6575" y="3142900"/>
            <a:ext cx="2102590" cy="1576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06529" y="3142905"/>
            <a:ext cx="2102590" cy="1576944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09134" y="3142910"/>
            <a:ext cx="2102590" cy="15769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Google Shape;417;p3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720725" y="2902413"/>
            <a:ext cx="2423275" cy="1817437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p38"/>
          <p:cNvSpPr/>
          <p:nvPr/>
        </p:nvSpPr>
        <p:spPr>
          <a:xfrm>
            <a:off x="8734525" y="4179100"/>
            <a:ext cx="409500" cy="4959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39"/>
          <p:cNvSpPr txBox="1"/>
          <p:nvPr/>
        </p:nvSpPr>
        <p:spPr>
          <a:xfrm>
            <a:off x="3000375" y="1854655"/>
            <a:ext cx="683120" cy="57708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3300">
                <a:solidFill>
                  <a:srgbClr val="00002F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03</a:t>
            </a:r>
            <a:endParaRPr sz="3300">
              <a:solidFill>
                <a:srgbClr val="00002F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424" name="Google Shape;424;p39"/>
          <p:cNvSpPr/>
          <p:nvPr/>
        </p:nvSpPr>
        <p:spPr>
          <a:xfrm>
            <a:off x="3000374" y="2377306"/>
            <a:ext cx="3150053" cy="355009"/>
          </a:xfrm>
          <a:prstGeom prst="rect">
            <a:avLst/>
          </a:prstGeom>
          <a:solidFill>
            <a:srgbClr val="8DBABD"/>
          </a:solidFill>
          <a:ln cap="flat" cmpd="sng" w="12700">
            <a:solidFill>
              <a:srgbClr val="8DBABD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실전 자동 매매</a:t>
            </a:r>
            <a:endParaRPr sz="1400">
              <a:solidFill>
                <a:schemeClr val="lt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9" name="Google Shape;429;p40"/>
          <p:cNvCxnSpPr/>
          <p:nvPr/>
        </p:nvCxnSpPr>
        <p:spPr>
          <a:xfrm>
            <a:off x="7823169" y="108706"/>
            <a:ext cx="270000" cy="0"/>
          </a:xfrm>
          <a:prstGeom prst="straightConnector1">
            <a:avLst/>
          </a:prstGeom>
          <a:noFill/>
          <a:ln cap="rnd" cmpd="sng" w="44450">
            <a:solidFill>
              <a:srgbClr val="D0CEC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</p:cxnSp>
      <p:cxnSp>
        <p:nvCxnSpPr>
          <p:cNvPr id="430" name="Google Shape;430;p40"/>
          <p:cNvCxnSpPr/>
          <p:nvPr/>
        </p:nvCxnSpPr>
        <p:spPr>
          <a:xfrm>
            <a:off x="8143844" y="108706"/>
            <a:ext cx="270000" cy="0"/>
          </a:xfrm>
          <a:prstGeom prst="straightConnector1">
            <a:avLst/>
          </a:prstGeom>
          <a:noFill/>
          <a:ln cap="rnd" cmpd="sng" w="44450">
            <a:solidFill>
              <a:srgbClr val="D0CEC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</p:cxnSp>
      <p:cxnSp>
        <p:nvCxnSpPr>
          <p:cNvPr id="431" name="Google Shape;431;p40"/>
          <p:cNvCxnSpPr/>
          <p:nvPr/>
        </p:nvCxnSpPr>
        <p:spPr>
          <a:xfrm>
            <a:off x="8464520" y="108706"/>
            <a:ext cx="270000" cy="0"/>
          </a:xfrm>
          <a:prstGeom prst="straightConnector1">
            <a:avLst/>
          </a:prstGeom>
          <a:noFill/>
          <a:ln cap="rnd" cmpd="sng" w="44450">
            <a:solidFill>
              <a:srgbClr val="8DBABD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</p:cxnSp>
      <p:cxnSp>
        <p:nvCxnSpPr>
          <p:cNvPr id="432" name="Google Shape;432;p40"/>
          <p:cNvCxnSpPr/>
          <p:nvPr/>
        </p:nvCxnSpPr>
        <p:spPr>
          <a:xfrm>
            <a:off x="8785194" y="108706"/>
            <a:ext cx="270000" cy="0"/>
          </a:xfrm>
          <a:prstGeom prst="straightConnector1">
            <a:avLst/>
          </a:prstGeom>
          <a:noFill/>
          <a:ln cap="rnd" cmpd="sng" w="44450">
            <a:solidFill>
              <a:srgbClr val="D0CEC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</p:cxnSp>
      <p:cxnSp>
        <p:nvCxnSpPr>
          <p:cNvPr id="433" name="Google Shape;433;p40"/>
          <p:cNvCxnSpPr/>
          <p:nvPr/>
        </p:nvCxnSpPr>
        <p:spPr>
          <a:xfrm>
            <a:off x="541292" y="741861"/>
            <a:ext cx="2510100" cy="2100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34" name="Google Shape;434;p40"/>
          <p:cNvSpPr txBox="1"/>
          <p:nvPr/>
        </p:nvSpPr>
        <p:spPr>
          <a:xfrm>
            <a:off x="325416" y="298000"/>
            <a:ext cx="29547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400">
                <a:solidFill>
                  <a:srgbClr val="00002F"/>
                </a:solidFill>
              </a:rPr>
              <a:t>03. </a:t>
            </a:r>
            <a:r>
              <a:rPr b="1" lang="ko" sz="2300">
                <a:solidFill>
                  <a:srgbClr val="00002F"/>
                </a:solidFill>
              </a:rPr>
              <a:t>실전 자동 매매</a:t>
            </a:r>
            <a:endParaRPr b="1" sz="2400">
              <a:solidFill>
                <a:srgbClr val="00002F"/>
              </a:solidFill>
            </a:endParaRPr>
          </a:p>
        </p:txBody>
      </p:sp>
      <p:sp>
        <p:nvSpPr>
          <p:cNvPr id="435" name="Google Shape;435;p40"/>
          <p:cNvSpPr txBox="1"/>
          <p:nvPr/>
        </p:nvSpPr>
        <p:spPr>
          <a:xfrm>
            <a:off x="468324" y="768100"/>
            <a:ext cx="2510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00002F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pytrader 함수 (1)</a:t>
            </a:r>
            <a:endParaRPr sz="1400">
              <a:solidFill>
                <a:srgbClr val="00002F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436" name="Google Shape;43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0775" y="2363551"/>
            <a:ext cx="7673249" cy="2376750"/>
          </a:xfrm>
          <a:prstGeom prst="rect">
            <a:avLst/>
          </a:prstGeom>
          <a:noFill/>
          <a:ln>
            <a:noFill/>
          </a:ln>
        </p:spPr>
      </p:pic>
      <p:sp>
        <p:nvSpPr>
          <p:cNvPr id="437" name="Google Shape;437;p40"/>
          <p:cNvSpPr txBox="1"/>
          <p:nvPr/>
        </p:nvSpPr>
        <p:spPr>
          <a:xfrm>
            <a:off x="784575" y="1232600"/>
            <a:ext cx="7308600" cy="8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Nanum Gothic"/>
                <a:ea typeface="Nanum Gothic"/>
                <a:cs typeface="Nanum Gothic"/>
                <a:sym typeface="Nanum Gothic"/>
              </a:rPr>
              <a:t>- </a:t>
            </a:r>
            <a:r>
              <a:rPr b="1" lang="ko">
                <a:latin typeface="Nanum Gothic"/>
                <a:ea typeface="Nanum Gothic"/>
                <a:cs typeface="Nanum Gothic"/>
                <a:sym typeface="Nanum Gothic"/>
              </a:rPr>
              <a:t>stock_account, order_type, code, order_quantity, order_price, order_classification</a:t>
            </a:r>
            <a:r>
              <a:rPr b="1" lang="ko">
                <a:latin typeface="Nanum Gothic"/>
                <a:ea typeface="Nanum Gothic"/>
                <a:cs typeface="Nanum Gothic"/>
                <a:sym typeface="Nanum Gothic"/>
              </a:rPr>
              <a:t>을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Nanum Gothic"/>
                <a:ea typeface="Nanum Gothic"/>
                <a:cs typeface="Nanum Gothic"/>
                <a:sym typeface="Nanum Gothic"/>
              </a:rPr>
              <a:t>  </a:t>
            </a:r>
            <a:r>
              <a:rPr b="1" lang="ko">
                <a:latin typeface="Nanum Gothic"/>
                <a:ea typeface="Nanum Gothic"/>
                <a:cs typeface="Nanum Gothic"/>
                <a:sym typeface="Nanum Gothic"/>
              </a:rPr>
              <a:t>입력받아 order_type에 따라 매수, 매도 실행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Nanum Gothic"/>
                <a:ea typeface="Nanum Gothic"/>
                <a:cs typeface="Nanum Gothic"/>
                <a:sym typeface="Nanum Gothic"/>
              </a:rPr>
              <a:t>- KOA 내장 함수인 SendOrder()를 통해 매수/매도 주문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2" name="Google Shape;442;p41"/>
          <p:cNvCxnSpPr/>
          <p:nvPr/>
        </p:nvCxnSpPr>
        <p:spPr>
          <a:xfrm>
            <a:off x="7823169" y="108706"/>
            <a:ext cx="270000" cy="0"/>
          </a:xfrm>
          <a:prstGeom prst="straightConnector1">
            <a:avLst/>
          </a:prstGeom>
          <a:noFill/>
          <a:ln cap="rnd" cmpd="sng" w="44450">
            <a:solidFill>
              <a:srgbClr val="D0CEC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</p:cxnSp>
      <p:cxnSp>
        <p:nvCxnSpPr>
          <p:cNvPr id="443" name="Google Shape;443;p41"/>
          <p:cNvCxnSpPr/>
          <p:nvPr/>
        </p:nvCxnSpPr>
        <p:spPr>
          <a:xfrm>
            <a:off x="8143844" y="108706"/>
            <a:ext cx="270000" cy="0"/>
          </a:xfrm>
          <a:prstGeom prst="straightConnector1">
            <a:avLst/>
          </a:prstGeom>
          <a:noFill/>
          <a:ln cap="rnd" cmpd="sng" w="44450">
            <a:solidFill>
              <a:srgbClr val="D0CEC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</p:cxnSp>
      <p:cxnSp>
        <p:nvCxnSpPr>
          <p:cNvPr id="444" name="Google Shape;444;p41"/>
          <p:cNvCxnSpPr/>
          <p:nvPr/>
        </p:nvCxnSpPr>
        <p:spPr>
          <a:xfrm>
            <a:off x="8464520" y="108706"/>
            <a:ext cx="270000" cy="0"/>
          </a:xfrm>
          <a:prstGeom prst="straightConnector1">
            <a:avLst/>
          </a:prstGeom>
          <a:noFill/>
          <a:ln cap="rnd" cmpd="sng" w="44450">
            <a:solidFill>
              <a:srgbClr val="8DBABD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</p:cxnSp>
      <p:cxnSp>
        <p:nvCxnSpPr>
          <p:cNvPr id="445" name="Google Shape;445;p41"/>
          <p:cNvCxnSpPr/>
          <p:nvPr/>
        </p:nvCxnSpPr>
        <p:spPr>
          <a:xfrm>
            <a:off x="8785194" y="108706"/>
            <a:ext cx="270000" cy="0"/>
          </a:xfrm>
          <a:prstGeom prst="straightConnector1">
            <a:avLst/>
          </a:prstGeom>
          <a:noFill/>
          <a:ln cap="rnd" cmpd="sng" w="44450">
            <a:solidFill>
              <a:srgbClr val="D0CEC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</p:cxnSp>
      <p:cxnSp>
        <p:nvCxnSpPr>
          <p:cNvPr id="446" name="Google Shape;446;p41"/>
          <p:cNvCxnSpPr/>
          <p:nvPr/>
        </p:nvCxnSpPr>
        <p:spPr>
          <a:xfrm>
            <a:off x="541292" y="741861"/>
            <a:ext cx="2510100" cy="2100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47" name="Google Shape;447;p41"/>
          <p:cNvSpPr txBox="1"/>
          <p:nvPr/>
        </p:nvSpPr>
        <p:spPr>
          <a:xfrm>
            <a:off x="325416" y="298000"/>
            <a:ext cx="29547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400">
                <a:solidFill>
                  <a:srgbClr val="00002F"/>
                </a:solidFill>
              </a:rPr>
              <a:t>03. </a:t>
            </a:r>
            <a:r>
              <a:rPr b="1" lang="ko" sz="2300">
                <a:solidFill>
                  <a:srgbClr val="00002F"/>
                </a:solidFill>
              </a:rPr>
              <a:t>실전 자동 매매</a:t>
            </a:r>
            <a:endParaRPr b="1" sz="2400">
              <a:solidFill>
                <a:srgbClr val="00002F"/>
              </a:solidFill>
            </a:endParaRPr>
          </a:p>
        </p:txBody>
      </p:sp>
      <p:sp>
        <p:nvSpPr>
          <p:cNvPr id="448" name="Google Shape;448;p41"/>
          <p:cNvSpPr txBox="1"/>
          <p:nvPr/>
        </p:nvSpPr>
        <p:spPr>
          <a:xfrm>
            <a:off x="468324" y="768100"/>
            <a:ext cx="2510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00002F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pytrader 함수 (2)</a:t>
            </a:r>
            <a:endParaRPr sz="1400">
              <a:solidFill>
                <a:srgbClr val="00002F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449" name="Google Shape;449;p41"/>
          <p:cNvSpPr txBox="1"/>
          <p:nvPr/>
        </p:nvSpPr>
        <p:spPr>
          <a:xfrm>
            <a:off x="468325" y="1285875"/>
            <a:ext cx="79962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SendOrder(</a:t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BSTR sRQName,        // 사용자 &gt;구분명</a:t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BSTR sScreenNo,       // 화면 번호</a:t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BSTR sAccNo,            // 계좌번호 10자리</a:t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LONG nOrderType,     // 주문 유형(1: 신규 매수, 2: 신규 매도 3: 매수 취소, 4: 매도 취소, 5: 매수 정정, 6: 매도 정정)</a:t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BSTR sCode,              // 종목 코드(6자리)</a:t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LONG nQty,                // 주문 수량</a:t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LONG nPrice,             // 주문 가격</a:t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BSTR sHogaGb,        // 거래 구분(혹은 호가 구분)은 아래 참고</a:t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BSTR sOrgOrderNo  // 원주문 번호. 신규 주문에는 공백 입력, 정정/취소 시 입력합니다.</a:t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)</a:t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4" name="Google Shape;454;p42"/>
          <p:cNvCxnSpPr/>
          <p:nvPr/>
        </p:nvCxnSpPr>
        <p:spPr>
          <a:xfrm>
            <a:off x="7823169" y="108706"/>
            <a:ext cx="270000" cy="0"/>
          </a:xfrm>
          <a:prstGeom prst="straightConnector1">
            <a:avLst/>
          </a:prstGeom>
          <a:noFill/>
          <a:ln cap="rnd" cmpd="sng" w="44450">
            <a:solidFill>
              <a:srgbClr val="D0CEC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</p:cxnSp>
      <p:cxnSp>
        <p:nvCxnSpPr>
          <p:cNvPr id="455" name="Google Shape;455;p42"/>
          <p:cNvCxnSpPr/>
          <p:nvPr/>
        </p:nvCxnSpPr>
        <p:spPr>
          <a:xfrm>
            <a:off x="8143844" y="108706"/>
            <a:ext cx="270000" cy="0"/>
          </a:xfrm>
          <a:prstGeom prst="straightConnector1">
            <a:avLst/>
          </a:prstGeom>
          <a:noFill/>
          <a:ln cap="rnd" cmpd="sng" w="44450">
            <a:solidFill>
              <a:srgbClr val="D0CEC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</p:cxnSp>
      <p:cxnSp>
        <p:nvCxnSpPr>
          <p:cNvPr id="456" name="Google Shape;456;p42"/>
          <p:cNvCxnSpPr/>
          <p:nvPr/>
        </p:nvCxnSpPr>
        <p:spPr>
          <a:xfrm>
            <a:off x="8464520" y="108706"/>
            <a:ext cx="270000" cy="0"/>
          </a:xfrm>
          <a:prstGeom prst="straightConnector1">
            <a:avLst/>
          </a:prstGeom>
          <a:noFill/>
          <a:ln cap="rnd" cmpd="sng" w="44450">
            <a:solidFill>
              <a:srgbClr val="8DBABD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</p:cxnSp>
      <p:cxnSp>
        <p:nvCxnSpPr>
          <p:cNvPr id="457" name="Google Shape;457;p42"/>
          <p:cNvCxnSpPr/>
          <p:nvPr/>
        </p:nvCxnSpPr>
        <p:spPr>
          <a:xfrm>
            <a:off x="8785194" y="108706"/>
            <a:ext cx="270000" cy="0"/>
          </a:xfrm>
          <a:prstGeom prst="straightConnector1">
            <a:avLst/>
          </a:prstGeom>
          <a:noFill/>
          <a:ln cap="rnd" cmpd="sng" w="44450">
            <a:solidFill>
              <a:srgbClr val="D0CEC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</p:cxnSp>
      <p:cxnSp>
        <p:nvCxnSpPr>
          <p:cNvPr id="458" name="Google Shape;458;p42"/>
          <p:cNvCxnSpPr/>
          <p:nvPr/>
        </p:nvCxnSpPr>
        <p:spPr>
          <a:xfrm>
            <a:off x="541292" y="741861"/>
            <a:ext cx="2510100" cy="2100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59" name="Google Shape;459;p42"/>
          <p:cNvSpPr txBox="1"/>
          <p:nvPr/>
        </p:nvSpPr>
        <p:spPr>
          <a:xfrm>
            <a:off x="325416" y="298000"/>
            <a:ext cx="29547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400">
                <a:solidFill>
                  <a:srgbClr val="00002F"/>
                </a:solidFill>
              </a:rPr>
              <a:t>03. </a:t>
            </a:r>
            <a:r>
              <a:rPr b="1" lang="ko" sz="2300">
                <a:solidFill>
                  <a:srgbClr val="00002F"/>
                </a:solidFill>
              </a:rPr>
              <a:t>실전 자동 매매</a:t>
            </a:r>
            <a:endParaRPr b="1" sz="2400">
              <a:solidFill>
                <a:srgbClr val="00002F"/>
              </a:solidFill>
            </a:endParaRPr>
          </a:p>
        </p:txBody>
      </p:sp>
      <p:sp>
        <p:nvSpPr>
          <p:cNvPr id="460" name="Google Shape;460;p42"/>
          <p:cNvSpPr txBox="1"/>
          <p:nvPr/>
        </p:nvSpPr>
        <p:spPr>
          <a:xfrm>
            <a:off x="468324" y="768100"/>
            <a:ext cx="2510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00002F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pytrader 함수 (3)</a:t>
            </a:r>
            <a:endParaRPr sz="1400">
              <a:solidFill>
                <a:srgbClr val="00002F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461" name="Google Shape;461;p42"/>
          <p:cNvSpPr txBox="1"/>
          <p:nvPr/>
        </p:nvSpPr>
        <p:spPr>
          <a:xfrm>
            <a:off x="541300" y="1383950"/>
            <a:ext cx="49509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DCDCAA"/>
                </a:solidFill>
                <a:highlight>
                  <a:srgbClr val="1E1E1E"/>
                </a:highlight>
                <a:latin typeface="Nanum Gothic"/>
                <a:ea typeface="Nanum Gothic"/>
                <a:cs typeface="Nanum Gothic"/>
                <a:sym typeface="Nanum Gothic"/>
              </a:rPr>
              <a:t>pyTrader</a:t>
            </a:r>
            <a:r>
              <a:rPr b="1" lang="ko">
                <a:solidFill>
                  <a:srgbClr val="D4D4D4"/>
                </a:solidFill>
                <a:highlight>
                  <a:srgbClr val="1E1E1E"/>
                </a:highlight>
                <a:latin typeface="Nanum Gothic"/>
                <a:ea typeface="Nanum Gothic"/>
                <a:cs typeface="Nanum Gothic"/>
                <a:sym typeface="Nanum Gothic"/>
              </a:rPr>
              <a:t>(</a:t>
            </a:r>
            <a:r>
              <a:rPr b="1" lang="ko">
                <a:solidFill>
                  <a:srgbClr val="9CDCFE"/>
                </a:solidFill>
                <a:highlight>
                  <a:srgbClr val="1E1E1E"/>
                </a:highlight>
                <a:latin typeface="Nanum Gothic"/>
                <a:ea typeface="Nanum Gothic"/>
                <a:cs typeface="Nanum Gothic"/>
                <a:sym typeface="Nanum Gothic"/>
              </a:rPr>
              <a:t>stock_account</a:t>
            </a:r>
            <a:r>
              <a:rPr b="1" lang="ko">
                <a:solidFill>
                  <a:srgbClr val="D4D4D4"/>
                </a:solidFill>
                <a:highlight>
                  <a:srgbClr val="1E1E1E"/>
                </a:highlight>
                <a:latin typeface="Nanum Gothic"/>
                <a:ea typeface="Nanum Gothic"/>
                <a:cs typeface="Nanum Gothic"/>
                <a:sym typeface="Nanum Gothic"/>
              </a:rPr>
              <a:t>, </a:t>
            </a:r>
            <a:r>
              <a:rPr b="1" lang="ko">
                <a:solidFill>
                  <a:srgbClr val="B5CEA8"/>
                </a:solidFill>
                <a:highlight>
                  <a:srgbClr val="1E1E1E"/>
                </a:highlight>
                <a:latin typeface="Nanum Gothic"/>
                <a:ea typeface="Nanum Gothic"/>
                <a:cs typeface="Nanum Gothic"/>
                <a:sym typeface="Nanum Gothic"/>
              </a:rPr>
              <a:t>1</a:t>
            </a:r>
            <a:r>
              <a:rPr b="1" lang="ko">
                <a:solidFill>
                  <a:srgbClr val="D4D4D4"/>
                </a:solidFill>
                <a:highlight>
                  <a:srgbClr val="1E1E1E"/>
                </a:highlight>
                <a:latin typeface="Nanum Gothic"/>
                <a:ea typeface="Nanum Gothic"/>
                <a:cs typeface="Nanum Gothic"/>
                <a:sym typeface="Nanum Gothic"/>
              </a:rPr>
              <a:t>, </a:t>
            </a:r>
            <a:r>
              <a:rPr b="1" lang="ko">
                <a:solidFill>
                  <a:srgbClr val="CE9178"/>
                </a:solidFill>
                <a:highlight>
                  <a:srgbClr val="1E1E1E"/>
                </a:highlight>
                <a:latin typeface="Nanum Gothic"/>
                <a:ea typeface="Nanum Gothic"/>
                <a:cs typeface="Nanum Gothic"/>
                <a:sym typeface="Nanum Gothic"/>
              </a:rPr>
              <a:t>"069500"</a:t>
            </a:r>
            <a:r>
              <a:rPr b="1" lang="ko">
                <a:solidFill>
                  <a:srgbClr val="D4D4D4"/>
                </a:solidFill>
                <a:highlight>
                  <a:srgbClr val="1E1E1E"/>
                </a:highlight>
                <a:latin typeface="Nanum Gothic"/>
                <a:ea typeface="Nanum Gothic"/>
                <a:cs typeface="Nanum Gothic"/>
                <a:sym typeface="Nanum Gothic"/>
              </a:rPr>
              <a:t>, </a:t>
            </a:r>
            <a:r>
              <a:rPr b="1" lang="ko">
                <a:solidFill>
                  <a:srgbClr val="CE9178"/>
                </a:solidFill>
                <a:highlight>
                  <a:srgbClr val="1E1E1E"/>
                </a:highlight>
                <a:latin typeface="Nanum Gothic"/>
                <a:ea typeface="Nanum Gothic"/>
                <a:cs typeface="Nanum Gothic"/>
                <a:sym typeface="Nanum Gothic"/>
              </a:rPr>
              <a:t>"100"</a:t>
            </a:r>
            <a:r>
              <a:rPr b="1" lang="ko">
                <a:solidFill>
                  <a:srgbClr val="D4D4D4"/>
                </a:solidFill>
                <a:highlight>
                  <a:srgbClr val="1E1E1E"/>
                </a:highlight>
                <a:latin typeface="Nanum Gothic"/>
                <a:ea typeface="Nanum Gothic"/>
                <a:cs typeface="Nanum Gothic"/>
                <a:sym typeface="Nanum Gothic"/>
              </a:rPr>
              <a:t>, </a:t>
            </a:r>
            <a:r>
              <a:rPr b="1" lang="ko">
                <a:solidFill>
                  <a:srgbClr val="B5CEA8"/>
                </a:solidFill>
                <a:highlight>
                  <a:srgbClr val="1E1E1E"/>
                </a:highlight>
                <a:latin typeface="Nanum Gothic"/>
                <a:ea typeface="Nanum Gothic"/>
                <a:cs typeface="Nanum Gothic"/>
                <a:sym typeface="Nanum Gothic"/>
              </a:rPr>
              <a:t>0</a:t>
            </a:r>
            <a:r>
              <a:rPr b="1" lang="ko">
                <a:solidFill>
                  <a:srgbClr val="D4D4D4"/>
                </a:solidFill>
                <a:highlight>
                  <a:srgbClr val="1E1E1E"/>
                </a:highlight>
                <a:latin typeface="Nanum Gothic"/>
                <a:ea typeface="Nanum Gothic"/>
                <a:cs typeface="Nanum Gothic"/>
                <a:sym typeface="Nanum Gothic"/>
              </a:rPr>
              <a:t>, </a:t>
            </a:r>
            <a:r>
              <a:rPr b="1" lang="ko">
                <a:solidFill>
                  <a:srgbClr val="CE9178"/>
                </a:solidFill>
                <a:highlight>
                  <a:srgbClr val="1E1E1E"/>
                </a:highlight>
                <a:latin typeface="Nanum Gothic"/>
                <a:ea typeface="Nanum Gothic"/>
                <a:cs typeface="Nanum Gothic"/>
                <a:sym typeface="Nanum Gothic"/>
              </a:rPr>
              <a:t>"03"</a:t>
            </a:r>
            <a:r>
              <a:rPr b="1" lang="ko">
                <a:solidFill>
                  <a:srgbClr val="D4D4D4"/>
                </a:solidFill>
                <a:highlight>
                  <a:srgbClr val="1E1E1E"/>
                </a:highlight>
                <a:latin typeface="Nanum Gothic"/>
                <a:ea typeface="Nanum Gothic"/>
                <a:cs typeface="Nanum Gothic"/>
                <a:sym typeface="Nanum Gothic"/>
              </a:rPr>
              <a:t>, </a:t>
            </a:r>
            <a:r>
              <a:rPr b="1" lang="ko">
                <a:solidFill>
                  <a:srgbClr val="CE9178"/>
                </a:solidFill>
                <a:highlight>
                  <a:srgbClr val="1E1E1E"/>
                </a:highlight>
                <a:latin typeface="Nanum Gothic"/>
                <a:ea typeface="Nanum Gothic"/>
                <a:cs typeface="Nanum Gothic"/>
                <a:sym typeface="Nanum Gothic"/>
              </a:rPr>
              <a:t>""</a:t>
            </a:r>
            <a:r>
              <a:rPr b="1" lang="ko">
                <a:solidFill>
                  <a:srgbClr val="D4D4D4"/>
                </a:solidFill>
                <a:highlight>
                  <a:srgbClr val="1E1E1E"/>
                </a:highlight>
                <a:latin typeface="Nanum Gothic"/>
                <a:ea typeface="Nanum Gothic"/>
                <a:cs typeface="Nanum Gothic"/>
                <a:sym typeface="Nanum Gothic"/>
              </a:rPr>
              <a:t> )</a:t>
            </a:r>
            <a:endParaRPr b="1">
              <a:solidFill>
                <a:srgbClr val="D4D4D4"/>
              </a:solidFill>
              <a:highlight>
                <a:srgbClr val="1E1E1E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: 계좌에서 “069500” 종목 100주를 현재 시장가로 매수</a:t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DCDCAA"/>
                </a:solidFill>
                <a:highlight>
                  <a:srgbClr val="1E1E1E"/>
                </a:highlight>
                <a:latin typeface="Nanum Gothic"/>
                <a:ea typeface="Nanum Gothic"/>
                <a:cs typeface="Nanum Gothic"/>
                <a:sym typeface="Nanum Gothic"/>
              </a:rPr>
              <a:t>pyTrader</a:t>
            </a:r>
            <a:r>
              <a:rPr b="1" lang="ko">
                <a:solidFill>
                  <a:srgbClr val="D4D4D4"/>
                </a:solidFill>
                <a:highlight>
                  <a:srgbClr val="1E1E1E"/>
                </a:highlight>
                <a:latin typeface="Nanum Gothic"/>
                <a:ea typeface="Nanum Gothic"/>
                <a:cs typeface="Nanum Gothic"/>
                <a:sym typeface="Nanum Gothic"/>
              </a:rPr>
              <a:t>(</a:t>
            </a:r>
            <a:r>
              <a:rPr b="1" lang="ko">
                <a:solidFill>
                  <a:srgbClr val="9CDCFE"/>
                </a:solidFill>
                <a:highlight>
                  <a:srgbClr val="1E1E1E"/>
                </a:highlight>
                <a:latin typeface="Nanum Gothic"/>
                <a:ea typeface="Nanum Gothic"/>
                <a:cs typeface="Nanum Gothic"/>
                <a:sym typeface="Nanum Gothic"/>
              </a:rPr>
              <a:t>stock_account</a:t>
            </a:r>
            <a:r>
              <a:rPr b="1" lang="ko">
                <a:solidFill>
                  <a:srgbClr val="D4D4D4"/>
                </a:solidFill>
                <a:highlight>
                  <a:srgbClr val="1E1E1E"/>
                </a:highlight>
                <a:latin typeface="Nanum Gothic"/>
                <a:ea typeface="Nanum Gothic"/>
                <a:cs typeface="Nanum Gothic"/>
                <a:sym typeface="Nanum Gothic"/>
              </a:rPr>
              <a:t>, </a:t>
            </a:r>
            <a:r>
              <a:rPr b="1" lang="ko">
                <a:solidFill>
                  <a:srgbClr val="B5CEA8"/>
                </a:solidFill>
                <a:highlight>
                  <a:srgbClr val="1E1E1E"/>
                </a:highlight>
                <a:latin typeface="Nanum Gothic"/>
                <a:ea typeface="Nanum Gothic"/>
                <a:cs typeface="Nanum Gothic"/>
                <a:sym typeface="Nanum Gothic"/>
              </a:rPr>
              <a:t>0</a:t>
            </a:r>
            <a:r>
              <a:rPr b="1" lang="ko">
                <a:solidFill>
                  <a:srgbClr val="D4D4D4"/>
                </a:solidFill>
                <a:highlight>
                  <a:srgbClr val="1E1E1E"/>
                </a:highlight>
                <a:latin typeface="Nanum Gothic"/>
                <a:ea typeface="Nanum Gothic"/>
                <a:cs typeface="Nanum Gothic"/>
                <a:sym typeface="Nanum Gothic"/>
              </a:rPr>
              <a:t>, </a:t>
            </a:r>
            <a:r>
              <a:rPr b="1" lang="ko">
                <a:solidFill>
                  <a:srgbClr val="CE9178"/>
                </a:solidFill>
                <a:highlight>
                  <a:srgbClr val="1E1E1E"/>
                </a:highlight>
                <a:latin typeface="Nanum Gothic"/>
                <a:ea typeface="Nanum Gothic"/>
                <a:cs typeface="Nanum Gothic"/>
                <a:sym typeface="Nanum Gothic"/>
              </a:rPr>
              <a:t>"069500"</a:t>
            </a:r>
            <a:r>
              <a:rPr b="1" lang="ko">
                <a:solidFill>
                  <a:srgbClr val="D4D4D4"/>
                </a:solidFill>
                <a:highlight>
                  <a:srgbClr val="1E1E1E"/>
                </a:highlight>
                <a:latin typeface="Nanum Gothic"/>
                <a:ea typeface="Nanum Gothic"/>
                <a:cs typeface="Nanum Gothic"/>
                <a:sym typeface="Nanum Gothic"/>
              </a:rPr>
              <a:t>, </a:t>
            </a:r>
            <a:r>
              <a:rPr b="1" lang="ko">
                <a:solidFill>
                  <a:srgbClr val="CE9178"/>
                </a:solidFill>
                <a:highlight>
                  <a:srgbClr val="1E1E1E"/>
                </a:highlight>
                <a:latin typeface="Nanum Gothic"/>
                <a:ea typeface="Nanum Gothic"/>
                <a:cs typeface="Nanum Gothic"/>
                <a:sym typeface="Nanum Gothic"/>
              </a:rPr>
              <a:t>"100"</a:t>
            </a:r>
            <a:r>
              <a:rPr b="1" lang="ko">
                <a:solidFill>
                  <a:srgbClr val="D4D4D4"/>
                </a:solidFill>
                <a:highlight>
                  <a:srgbClr val="1E1E1E"/>
                </a:highlight>
                <a:latin typeface="Nanum Gothic"/>
                <a:ea typeface="Nanum Gothic"/>
                <a:cs typeface="Nanum Gothic"/>
                <a:sym typeface="Nanum Gothic"/>
              </a:rPr>
              <a:t>, </a:t>
            </a:r>
            <a:r>
              <a:rPr b="1" lang="ko">
                <a:solidFill>
                  <a:srgbClr val="B5CEA8"/>
                </a:solidFill>
                <a:highlight>
                  <a:srgbClr val="1E1E1E"/>
                </a:highlight>
                <a:latin typeface="Nanum Gothic"/>
                <a:ea typeface="Nanum Gothic"/>
                <a:cs typeface="Nanum Gothic"/>
                <a:sym typeface="Nanum Gothic"/>
              </a:rPr>
              <a:t>0</a:t>
            </a:r>
            <a:r>
              <a:rPr b="1" lang="ko">
                <a:solidFill>
                  <a:srgbClr val="D4D4D4"/>
                </a:solidFill>
                <a:highlight>
                  <a:srgbClr val="1E1E1E"/>
                </a:highlight>
                <a:latin typeface="Nanum Gothic"/>
                <a:ea typeface="Nanum Gothic"/>
                <a:cs typeface="Nanum Gothic"/>
                <a:sym typeface="Nanum Gothic"/>
              </a:rPr>
              <a:t>, </a:t>
            </a:r>
            <a:r>
              <a:rPr b="1" lang="ko">
                <a:solidFill>
                  <a:srgbClr val="CE9178"/>
                </a:solidFill>
                <a:highlight>
                  <a:srgbClr val="1E1E1E"/>
                </a:highlight>
                <a:latin typeface="Nanum Gothic"/>
                <a:ea typeface="Nanum Gothic"/>
                <a:cs typeface="Nanum Gothic"/>
                <a:sym typeface="Nanum Gothic"/>
              </a:rPr>
              <a:t>"03"</a:t>
            </a:r>
            <a:r>
              <a:rPr b="1" lang="ko">
                <a:solidFill>
                  <a:srgbClr val="D4D4D4"/>
                </a:solidFill>
                <a:highlight>
                  <a:srgbClr val="1E1E1E"/>
                </a:highlight>
                <a:latin typeface="Nanum Gothic"/>
                <a:ea typeface="Nanum Gothic"/>
                <a:cs typeface="Nanum Gothic"/>
                <a:sym typeface="Nanum Gothic"/>
              </a:rPr>
              <a:t>, </a:t>
            </a:r>
            <a:r>
              <a:rPr b="1" lang="ko">
                <a:solidFill>
                  <a:srgbClr val="CE9178"/>
                </a:solidFill>
                <a:highlight>
                  <a:srgbClr val="1E1E1E"/>
                </a:highlight>
                <a:latin typeface="Nanum Gothic"/>
                <a:ea typeface="Nanum Gothic"/>
                <a:cs typeface="Nanum Gothic"/>
                <a:sym typeface="Nanum Gothic"/>
              </a:rPr>
              <a:t>""</a:t>
            </a:r>
            <a:r>
              <a:rPr b="1" lang="ko">
                <a:solidFill>
                  <a:srgbClr val="D4D4D4"/>
                </a:solidFill>
                <a:highlight>
                  <a:srgbClr val="1E1E1E"/>
                </a:highlight>
                <a:latin typeface="Nanum Gothic"/>
                <a:ea typeface="Nanum Gothic"/>
                <a:cs typeface="Nanum Gothic"/>
                <a:sym typeface="Nanum Gothic"/>
              </a:rPr>
              <a:t> )</a:t>
            </a:r>
            <a:endParaRPr b="1">
              <a:solidFill>
                <a:srgbClr val="D4D4D4"/>
              </a:solidFill>
              <a:highlight>
                <a:srgbClr val="1E1E1E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: 계좌에서 “069500” 종목 100주를 현재 시장가로 매도</a:t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462" name="Google Shape;462;p42"/>
          <p:cNvPicPr preferRelativeResize="0"/>
          <p:nvPr/>
        </p:nvPicPr>
        <p:blipFill rotWithShape="1">
          <a:blip r:embed="rId3">
            <a:alphaModFix/>
          </a:blip>
          <a:srcRect b="5857" l="0" r="0" t="3603"/>
          <a:stretch/>
        </p:blipFill>
        <p:spPr>
          <a:xfrm>
            <a:off x="5731425" y="414100"/>
            <a:ext cx="2441175" cy="438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43"/>
          <p:cNvSpPr txBox="1"/>
          <p:nvPr/>
        </p:nvSpPr>
        <p:spPr>
          <a:xfrm>
            <a:off x="3000375" y="1854655"/>
            <a:ext cx="690334" cy="57708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3300">
                <a:solidFill>
                  <a:srgbClr val="00002F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04</a:t>
            </a:r>
            <a:endParaRPr sz="3300">
              <a:solidFill>
                <a:srgbClr val="00002F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468" name="Google Shape;468;p43"/>
          <p:cNvSpPr/>
          <p:nvPr/>
        </p:nvSpPr>
        <p:spPr>
          <a:xfrm>
            <a:off x="3000374" y="2377306"/>
            <a:ext cx="3150053" cy="355009"/>
          </a:xfrm>
          <a:prstGeom prst="rect">
            <a:avLst/>
          </a:prstGeom>
          <a:solidFill>
            <a:srgbClr val="8DBABD"/>
          </a:solidFill>
          <a:ln cap="flat" cmpd="sng" w="12700">
            <a:solidFill>
              <a:srgbClr val="8DBABD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협업 내용</a:t>
            </a:r>
            <a:endParaRPr sz="1400">
              <a:solidFill>
                <a:schemeClr val="lt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3" name="Google Shape;473;p44"/>
          <p:cNvCxnSpPr/>
          <p:nvPr/>
        </p:nvCxnSpPr>
        <p:spPr>
          <a:xfrm>
            <a:off x="769892" y="741861"/>
            <a:ext cx="162000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74" name="Google Shape;474;p44"/>
          <p:cNvSpPr txBox="1"/>
          <p:nvPr/>
        </p:nvSpPr>
        <p:spPr>
          <a:xfrm>
            <a:off x="872357" y="328025"/>
            <a:ext cx="14151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solidFill>
                  <a:srgbClr val="00002F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협업내용</a:t>
            </a:r>
            <a:endParaRPr sz="1100"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475" name="Google Shape;475;p44"/>
          <p:cNvSpPr txBox="1"/>
          <p:nvPr/>
        </p:nvSpPr>
        <p:spPr>
          <a:xfrm>
            <a:off x="350679" y="374217"/>
            <a:ext cx="6447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00002F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00.</a:t>
            </a:r>
            <a:endParaRPr sz="1800">
              <a:solidFill>
                <a:srgbClr val="00002F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cxnSp>
        <p:nvCxnSpPr>
          <p:cNvPr id="476" name="Google Shape;476;p44"/>
          <p:cNvCxnSpPr/>
          <p:nvPr/>
        </p:nvCxnSpPr>
        <p:spPr>
          <a:xfrm>
            <a:off x="8785194" y="108706"/>
            <a:ext cx="270000" cy="0"/>
          </a:xfrm>
          <a:prstGeom prst="straightConnector1">
            <a:avLst/>
          </a:prstGeom>
          <a:noFill/>
          <a:ln cap="rnd" cmpd="sng" w="44450">
            <a:solidFill>
              <a:srgbClr val="8DBABD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</p:cxnSp>
      <p:cxnSp>
        <p:nvCxnSpPr>
          <p:cNvPr id="477" name="Google Shape;477;p44"/>
          <p:cNvCxnSpPr/>
          <p:nvPr/>
        </p:nvCxnSpPr>
        <p:spPr>
          <a:xfrm>
            <a:off x="8143844" y="108706"/>
            <a:ext cx="270000" cy="0"/>
          </a:xfrm>
          <a:prstGeom prst="straightConnector1">
            <a:avLst/>
          </a:prstGeom>
          <a:noFill/>
          <a:ln cap="rnd" cmpd="sng" w="44450">
            <a:solidFill>
              <a:srgbClr val="D0CEC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</p:cxnSp>
      <p:cxnSp>
        <p:nvCxnSpPr>
          <p:cNvPr id="478" name="Google Shape;478;p44"/>
          <p:cNvCxnSpPr/>
          <p:nvPr/>
        </p:nvCxnSpPr>
        <p:spPr>
          <a:xfrm>
            <a:off x="8464520" y="108706"/>
            <a:ext cx="270000" cy="0"/>
          </a:xfrm>
          <a:prstGeom prst="straightConnector1">
            <a:avLst/>
          </a:prstGeom>
          <a:noFill/>
          <a:ln cap="rnd" cmpd="sng" w="44450">
            <a:solidFill>
              <a:srgbClr val="D0CEC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</p:cxnSp>
      <p:cxnSp>
        <p:nvCxnSpPr>
          <p:cNvPr id="479" name="Google Shape;479;p44"/>
          <p:cNvCxnSpPr/>
          <p:nvPr/>
        </p:nvCxnSpPr>
        <p:spPr>
          <a:xfrm>
            <a:off x="7823169" y="108706"/>
            <a:ext cx="270000" cy="0"/>
          </a:xfrm>
          <a:prstGeom prst="straightConnector1">
            <a:avLst/>
          </a:prstGeom>
          <a:noFill/>
          <a:ln cap="rnd" cmpd="sng" w="44450">
            <a:solidFill>
              <a:srgbClr val="D0CEC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</p:cxnSp>
      <p:sp>
        <p:nvSpPr>
          <p:cNvPr id="480" name="Google Shape;480;p44"/>
          <p:cNvSpPr txBox="1"/>
          <p:nvPr/>
        </p:nvSpPr>
        <p:spPr>
          <a:xfrm>
            <a:off x="572000" y="1002925"/>
            <a:ext cx="71787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- </a:t>
            </a: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주 2회 오프라인 정기회의 (총 12회)</a:t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- 회의록 작성: </a:t>
            </a:r>
            <a:r>
              <a:rPr b="1" lang="ko" u="sng">
                <a:solidFill>
                  <a:schemeClr val="hlink"/>
                </a:solidFill>
                <a:latin typeface="Nanum Gothic"/>
                <a:ea typeface="Nanum Gothic"/>
                <a:cs typeface="Nanum Gothic"/>
                <a:sym typeface="Nanum Gothic"/>
                <a:hlinkClick r:id="rId3"/>
              </a:rPr>
              <a:t>AIFT(Artificail Intelligence in Financial Trading) 2022</a:t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- github pull request (총 31회)</a:t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81" name="Google Shape;481;p44"/>
          <p:cNvSpPr txBox="1"/>
          <p:nvPr/>
        </p:nvSpPr>
        <p:spPr>
          <a:xfrm>
            <a:off x="830595" y="764425"/>
            <a:ext cx="18375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482" name="Google Shape;482;p44"/>
          <p:cNvPicPr preferRelativeResize="0"/>
          <p:nvPr/>
        </p:nvPicPr>
        <p:blipFill rotWithShape="1">
          <a:blip r:embed="rId4">
            <a:alphaModFix/>
          </a:blip>
          <a:srcRect b="0" l="28171" r="0" t="0"/>
          <a:stretch/>
        </p:blipFill>
        <p:spPr>
          <a:xfrm>
            <a:off x="518225" y="2070525"/>
            <a:ext cx="3455574" cy="281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3" name="Google Shape;483;p44"/>
          <p:cNvPicPr preferRelativeResize="0"/>
          <p:nvPr/>
        </p:nvPicPr>
        <p:blipFill rotWithShape="1">
          <a:blip r:embed="rId5">
            <a:alphaModFix/>
          </a:blip>
          <a:srcRect b="44459" l="0" r="0" t="0"/>
          <a:stretch/>
        </p:blipFill>
        <p:spPr>
          <a:xfrm>
            <a:off x="6142175" y="448100"/>
            <a:ext cx="2557075" cy="162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4" name="Google Shape;484;p44"/>
          <p:cNvPicPr preferRelativeResize="0"/>
          <p:nvPr/>
        </p:nvPicPr>
        <p:blipFill rotWithShape="1">
          <a:blip r:embed="rId6">
            <a:alphaModFix/>
          </a:blip>
          <a:srcRect b="3133" l="8009" r="12137" t="1917"/>
          <a:stretch/>
        </p:blipFill>
        <p:spPr>
          <a:xfrm>
            <a:off x="4479450" y="2212013"/>
            <a:ext cx="3379001" cy="2528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8"/>
          <p:cNvSpPr txBox="1"/>
          <p:nvPr/>
        </p:nvSpPr>
        <p:spPr>
          <a:xfrm>
            <a:off x="3000375" y="1854650"/>
            <a:ext cx="1382400" cy="5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3300">
                <a:solidFill>
                  <a:srgbClr val="00002F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01</a:t>
            </a:r>
            <a:endParaRPr sz="3300">
              <a:solidFill>
                <a:srgbClr val="00002F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96" name="Google Shape;96;p18"/>
          <p:cNvSpPr/>
          <p:nvPr/>
        </p:nvSpPr>
        <p:spPr>
          <a:xfrm>
            <a:off x="3000374" y="2377306"/>
            <a:ext cx="3150053" cy="355009"/>
          </a:xfrm>
          <a:prstGeom prst="rect">
            <a:avLst/>
          </a:prstGeom>
          <a:solidFill>
            <a:srgbClr val="8DBABD"/>
          </a:solidFill>
          <a:ln cap="flat" cmpd="sng" w="12700">
            <a:solidFill>
              <a:srgbClr val="8DBABD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계획 및 결과</a:t>
            </a:r>
            <a:endParaRPr sz="1100"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89" name="Google Shape;489;p45"/>
          <p:cNvCxnSpPr/>
          <p:nvPr/>
        </p:nvCxnSpPr>
        <p:spPr>
          <a:xfrm>
            <a:off x="769892" y="741861"/>
            <a:ext cx="162000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90" name="Google Shape;490;p45"/>
          <p:cNvSpPr txBox="1"/>
          <p:nvPr/>
        </p:nvSpPr>
        <p:spPr>
          <a:xfrm>
            <a:off x="872357" y="328025"/>
            <a:ext cx="14151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solidFill>
                  <a:srgbClr val="00002F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역할분담</a:t>
            </a:r>
            <a:endParaRPr sz="1100"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491" name="Google Shape;491;p45"/>
          <p:cNvSpPr txBox="1"/>
          <p:nvPr/>
        </p:nvSpPr>
        <p:spPr>
          <a:xfrm>
            <a:off x="350679" y="374217"/>
            <a:ext cx="6447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00002F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01.</a:t>
            </a:r>
            <a:endParaRPr sz="1800">
              <a:solidFill>
                <a:srgbClr val="00002F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492" name="Google Shape;492;p45"/>
          <p:cNvSpPr txBox="1"/>
          <p:nvPr/>
        </p:nvSpPr>
        <p:spPr>
          <a:xfrm>
            <a:off x="830595" y="764425"/>
            <a:ext cx="18375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cxnSp>
        <p:nvCxnSpPr>
          <p:cNvPr id="493" name="Google Shape;493;p45"/>
          <p:cNvCxnSpPr/>
          <p:nvPr/>
        </p:nvCxnSpPr>
        <p:spPr>
          <a:xfrm>
            <a:off x="8785194" y="108706"/>
            <a:ext cx="270000" cy="0"/>
          </a:xfrm>
          <a:prstGeom prst="straightConnector1">
            <a:avLst/>
          </a:prstGeom>
          <a:noFill/>
          <a:ln cap="rnd" cmpd="sng" w="44450">
            <a:solidFill>
              <a:srgbClr val="8DBABD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</p:cxnSp>
      <p:cxnSp>
        <p:nvCxnSpPr>
          <p:cNvPr id="494" name="Google Shape;494;p45"/>
          <p:cNvCxnSpPr/>
          <p:nvPr/>
        </p:nvCxnSpPr>
        <p:spPr>
          <a:xfrm>
            <a:off x="8143844" y="108706"/>
            <a:ext cx="270000" cy="0"/>
          </a:xfrm>
          <a:prstGeom prst="straightConnector1">
            <a:avLst/>
          </a:prstGeom>
          <a:noFill/>
          <a:ln cap="rnd" cmpd="sng" w="44450">
            <a:solidFill>
              <a:srgbClr val="D0CEC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</p:cxnSp>
      <p:cxnSp>
        <p:nvCxnSpPr>
          <p:cNvPr id="495" name="Google Shape;495;p45"/>
          <p:cNvCxnSpPr/>
          <p:nvPr/>
        </p:nvCxnSpPr>
        <p:spPr>
          <a:xfrm>
            <a:off x="8464520" y="108706"/>
            <a:ext cx="270000" cy="0"/>
          </a:xfrm>
          <a:prstGeom prst="straightConnector1">
            <a:avLst/>
          </a:prstGeom>
          <a:noFill/>
          <a:ln cap="rnd" cmpd="sng" w="44450">
            <a:solidFill>
              <a:srgbClr val="D0CEC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</p:cxnSp>
      <p:cxnSp>
        <p:nvCxnSpPr>
          <p:cNvPr id="496" name="Google Shape;496;p45"/>
          <p:cNvCxnSpPr/>
          <p:nvPr/>
        </p:nvCxnSpPr>
        <p:spPr>
          <a:xfrm>
            <a:off x="7823169" y="108706"/>
            <a:ext cx="270000" cy="0"/>
          </a:xfrm>
          <a:prstGeom prst="straightConnector1">
            <a:avLst/>
          </a:prstGeom>
          <a:noFill/>
          <a:ln cap="rnd" cmpd="sng" w="44450">
            <a:solidFill>
              <a:srgbClr val="D0CEC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</p:cxnSp>
      <p:sp>
        <p:nvSpPr>
          <p:cNvPr id="497" name="Google Shape;497;p45"/>
          <p:cNvSpPr/>
          <p:nvPr/>
        </p:nvSpPr>
        <p:spPr>
          <a:xfrm>
            <a:off x="872350" y="1403538"/>
            <a:ext cx="2160300" cy="15255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98" name="Google Shape;498;p45"/>
          <p:cNvSpPr/>
          <p:nvPr/>
        </p:nvSpPr>
        <p:spPr>
          <a:xfrm>
            <a:off x="872350" y="1868588"/>
            <a:ext cx="2160300" cy="1067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99" name="Google Shape;499;p45"/>
          <p:cNvSpPr txBox="1"/>
          <p:nvPr/>
        </p:nvSpPr>
        <p:spPr>
          <a:xfrm>
            <a:off x="1176350" y="1456413"/>
            <a:ext cx="1560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서영</a:t>
            </a:r>
            <a:endParaRPr b="1" sz="15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00" name="Google Shape;500;p45"/>
          <p:cNvSpPr txBox="1"/>
          <p:nvPr/>
        </p:nvSpPr>
        <p:spPr>
          <a:xfrm>
            <a:off x="995600" y="2135913"/>
            <a:ext cx="1922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latin typeface="Nanum Gothic"/>
                <a:ea typeface="Nanum Gothic"/>
                <a:cs typeface="Nanum Gothic"/>
                <a:sym typeface="Nanum Gothic"/>
              </a:rPr>
              <a:t>강화학습 모델 개발</a:t>
            </a:r>
            <a:endParaRPr b="1" sz="1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01" name="Google Shape;501;p45"/>
          <p:cNvSpPr/>
          <p:nvPr/>
        </p:nvSpPr>
        <p:spPr>
          <a:xfrm>
            <a:off x="3551450" y="1406875"/>
            <a:ext cx="2160300" cy="15255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02" name="Google Shape;502;p45"/>
          <p:cNvSpPr/>
          <p:nvPr/>
        </p:nvSpPr>
        <p:spPr>
          <a:xfrm>
            <a:off x="3551450" y="1871925"/>
            <a:ext cx="2160300" cy="1067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03" name="Google Shape;503;p45"/>
          <p:cNvSpPr txBox="1"/>
          <p:nvPr/>
        </p:nvSpPr>
        <p:spPr>
          <a:xfrm>
            <a:off x="3824800" y="1456425"/>
            <a:ext cx="1560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연주</a:t>
            </a:r>
            <a:endParaRPr b="1" sz="15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04" name="Google Shape;504;p45"/>
          <p:cNvSpPr txBox="1"/>
          <p:nvPr/>
        </p:nvSpPr>
        <p:spPr>
          <a:xfrm>
            <a:off x="3670400" y="2082225"/>
            <a:ext cx="1922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latin typeface="Nanum Gothic"/>
                <a:ea typeface="Nanum Gothic"/>
                <a:cs typeface="Nanum Gothic"/>
                <a:sym typeface="Nanum Gothic"/>
              </a:rPr>
              <a:t>키움 데이터 수집</a:t>
            </a:r>
            <a:endParaRPr b="1" sz="15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latin typeface="Nanum Gothic"/>
                <a:ea typeface="Nanum Gothic"/>
                <a:cs typeface="Nanum Gothic"/>
                <a:sym typeface="Nanum Gothic"/>
              </a:rPr>
              <a:t>DB 저장</a:t>
            </a:r>
            <a:endParaRPr b="1" sz="1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05" name="Google Shape;505;p45"/>
          <p:cNvSpPr/>
          <p:nvPr/>
        </p:nvSpPr>
        <p:spPr>
          <a:xfrm>
            <a:off x="6230550" y="1403550"/>
            <a:ext cx="2160300" cy="15255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p45"/>
          <p:cNvSpPr/>
          <p:nvPr/>
        </p:nvSpPr>
        <p:spPr>
          <a:xfrm>
            <a:off x="6230550" y="1868600"/>
            <a:ext cx="2160300" cy="1067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" name="Google Shape;507;p45"/>
          <p:cNvSpPr txBox="1"/>
          <p:nvPr/>
        </p:nvSpPr>
        <p:spPr>
          <a:xfrm>
            <a:off x="6525950" y="1453100"/>
            <a:ext cx="1560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지원</a:t>
            </a:r>
            <a:endParaRPr b="1" sz="15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08" name="Google Shape;508;p45"/>
          <p:cNvSpPr txBox="1"/>
          <p:nvPr/>
        </p:nvSpPr>
        <p:spPr>
          <a:xfrm>
            <a:off x="6345200" y="2061650"/>
            <a:ext cx="1922400" cy="6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ko" sz="15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종목 구독, 실시간 데이터 구동 및 매매</a:t>
            </a:r>
            <a:endParaRPr/>
          </a:p>
        </p:txBody>
      </p:sp>
      <p:sp>
        <p:nvSpPr>
          <p:cNvPr id="509" name="Google Shape;509;p45"/>
          <p:cNvSpPr/>
          <p:nvPr/>
        </p:nvSpPr>
        <p:spPr>
          <a:xfrm>
            <a:off x="3042010" y="3472725"/>
            <a:ext cx="3179100" cy="1024200"/>
          </a:xfrm>
          <a:prstGeom prst="rect">
            <a:avLst/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10" name="Google Shape;510;p45"/>
          <p:cNvSpPr/>
          <p:nvPr/>
        </p:nvSpPr>
        <p:spPr>
          <a:xfrm>
            <a:off x="3042010" y="3832448"/>
            <a:ext cx="3179100" cy="664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11" name="Google Shape;511;p45"/>
          <p:cNvSpPr txBox="1"/>
          <p:nvPr/>
        </p:nvSpPr>
        <p:spPr>
          <a:xfrm>
            <a:off x="3444258" y="3511053"/>
            <a:ext cx="2297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공통</a:t>
            </a:r>
            <a:endParaRPr b="1" sz="15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12" name="Google Shape;512;p45"/>
          <p:cNvSpPr txBox="1"/>
          <p:nvPr/>
        </p:nvSpPr>
        <p:spPr>
          <a:xfrm>
            <a:off x="2960750" y="3956958"/>
            <a:ext cx="3341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실시간 데이터 스케일링 모델 수정</a:t>
            </a:r>
            <a:endParaRPr b="1" sz="1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513" name="Google Shape;513;p45"/>
          <p:cNvCxnSpPr>
            <a:endCxn id="502" idx="2"/>
          </p:cNvCxnSpPr>
          <p:nvPr/>
        </p:nvCxnSpPr>
        <p:spPr>
          <a:xfrm rot="10800000">
            <a:off x="4631600" y="2939025"/>
            <a:ext cx="0" cy="5337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4" name="Google Shape;514;p45"/>
          <p:cNvCxnSpPr>
            <a:stCxn id="498" idx="3"/>
            <a:endCxn id="502" idx="1"/>
          </p:cNvCxnSpPr>
          <p:nvPr/>
        </p:nvCxnSpPr>
        <p:spPr>
          <a:xfrm>
            <a:off x="3032650" y="2402138"/>
            <a:ext cx="518700" cy="33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5" name="Google Shape;515;p45"/>
          <p:cNvCxnSpPr/>
          <p:nvPr/>
        </p:nvCxnSpPr>
        <p:spPr>
          <a:xfrm>
            <a:off x="5709650" y="2403813"/>
            <a:ext cx="518700" cy="33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0" name="Google Shape;520;p46"/>
          <p:cNvCxnSpPr/>
          <p:nvPr/>
        </p:nvCxnSpPr>
        <p:spPr>
          <a:xfrm>
            <a:off x="769892" y="741861"/>
            <a:ext cx="162000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21" name="Google Shape;521;p46"/>
          <p:cNvSpPr txBox="1"/>
          <p:nvPr/>
        </p:nvSpPr>
        <p:spPr>
          <a:xfrm>
            <a:off x="872352" y="328025"/>
            <a:ext cx="34596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solidFill>
                  <a:srgbClr val="00002F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github 리포지토리</a:t>
            </a:r>
            <a:endParaRPr sz="1100"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522" name="Google Shape;522;p46"/>
          <p:cNvSpPr txBox="1"/>
          <p:nvPr/>
        </p:nvSpPr>
        <p:spPr>
          <a:xfrm>
            <a:off x="350679" y="374217"/>
            <a:ext cx="6447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00002F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02.</a:t>
            </a:r>
            <a:endParaRPr sz="1800">
              <a:solidFill>
                <a:srgbClr val="00002F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523" name="Google Shape;523;p46"/>
          <p:cNvSpPr txBox="1"/>
          <p:nvPr/>
        </p:nvSpPr>
        <p:spPr>
          <a:xfrm>
            <a:off x="573875" y="1025500"/>
            <a:ext cx="7411200" cy="20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03036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FALL2022_AIFT</a:t>
            </a: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: </a:t>
            </a:r>
            <a:r>
              <a:rPr b="1" lang="ko" u="sng">
                <a:solidFill>
                  <a:schemeClr val="hlink"/>
                </a:solidFill>
                <a:latin typeface="Nanum Gothic"/>
                <a:ea typeface="Nanum Gothic"/>
                <a:cs typeface="Nanum Gothic"/>
                <a:sym typeface="Nanum Gothic"/>
                <a:hlinkClick r:id="rId3"/>
              </a:rPr>
              <a:t>https://github.com/FALL2022-AIFT/Crystal012</a:t>
            </a:r>
            <a:endParaRPr b="1">
              <a:solidFill>
                <a:srgbClr val="24292F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hlink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030361"/>
                </a:solidFill>
                <a:highlight>
                  <a:srgbClr val="FFFFFF"/>
                </a:highlight>
                <a:latin typeface="NanumGothic ExtraBold"/>
                <a:ea typeface="NanumGothic ExtraBold"/>
                <a:cs typeface="NanumGothic ExtraBold"/>
                <a:sym typeface="NanumGothic ExtraBold"/>
              </a:rPr>
              <a:t>Folder List</a:t>
            </a:r>
            <a:endParaRPr>
              <a:solidFill>
                <a:srgbClr val="030361"/>
              </a:solidFill>
              <a:highlight>
                <a:srgbClr val="FFFFFF"/>
              </a:highlight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ts val="1400"/>
              <a:buFont typeface="Nanum Gothic"/>
              <a:buChar char="●"/>
            </a:pPr>
            <a:r>
              <a:rPr b="1" lang="ko">
                <a:solidFill>
                  <a:schemeClr val="hlink"/>
                </a:solidFill>
                <a:highlight>
                  <a:srgbClr val="FFFFFF"/>
                </a:highlight>
                <a:uFill>
                  <a:noFill/>
                </a:uFill>
                <a:latin typeface="Nanum Gothic"/>
                <a:ea typeface="Nanum Gothic"/>
                <a:cs typeface="Nanum Gothic"/>
                <a:sym typeface="Nanum Gothic"/>
                <a:hlinkClick r:id="rId4"/>
              </a:rPr>
              <a:t>Assignments</a:t>
            </a:r>
            <a:r>
              <a:rPr b="1" lang="ko">
                <a:solidFill>
                  <a:srgbClr val="24292F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: 회의록 및 진행상황 보고 (.pptx or .pdf)</a:t>
            </a:r>
            <a:endParaRPr b="1">
              <a:solidFill>
                <a:srgbClr val="24292F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ts val="1400"/>
              <a:buFont typeface="Nanum Gothic"/>
              <a:buChar char="●"/>
            </a:pPr>
            <a:r>
              <a:rPr b="1" lang="ko">
                <a:solidFill>
                  <a:schemeClr val="hlink"/>
                </a:solidFill>
                <a:highlight>
                  <a:srgbClr val="FFFFFF"/>
                </a:highlight>
                <a:uFill>
                  <a:noFill/>
                </a:uFill>
                <a:latin typeface="Nanum Gothic"/>
                <a:ea typeface="Nanum Gothic"/>
                <a:cs typeface="Nanum Gothic"/>
                <a:sym typeface="Nanum Gothic"/>
                <a:hlinkClick r:id="rId5"/>
              </a:rPr>
              <a:t>Research</a:t>
            </a:r>
            <a:r>
              <a:rPr b="1" lang="ko">
                <a:solidFill>
                  <a:srgbClr val="24292F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: 개인 조사 및 공부, 연습 코드 업로드</a:t>
            </a:r>
            <a:endParaRPr b="1">
              <a:solidFill>
                <a:srgbClr val="24292F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ts val="1400"/>
              <a:buFont typeface="Nanum Gothic"/>
              <a:buChar char="●"/>
            </a:pPr>
            <a:r>
              <a:rPr b="1" lang="ko">
                <a:solidFill>
                  <a:schemeClr val="hlink"/>
                </a:solidFill>
                <a:highlight>
                  <a:srgbClr val="FFFFFF"/>
                </a:highlight>
                <a:uFill>
                  <a:noFill/>
                </a:uFill>
                <a:latin typeface="Nanum Gothic"/>
                <a:ea typeface="Nanum Gothic"/>
                <a:cs typeface="Nanum Gothic"/>
                <a:sym typeface="Nanum Gothic"/>
                <a:hlinkClick r:id="rId6"/>
              </a:rPr>
              <a:t>Project</a:t>
            </a:r>
            <a:r>
              <a:rPr b="1" lang="ko">
                <a:solidFill>
                  <a:srgbClr val="24292F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: 최종 모델 디벨롭 (.py or .ipynb)</a:t>
            </a:r>
            <a:endParaRPr b="1">
              <a:solidFill>
                <a:srgbClr val="24292F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24292F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00002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24" name="Google Shape;524;p46"/>
          <p:cNvSpPr txBox="1"/>
          <p:nvPr/>
        </p:nvSpPr>
        <p:spPr>
          <a:xfrm>
            <a:off x="830595" y="764425"/>
            <a:ext cx="18375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cxnSp>
        <p:nvCxnSpPr>
          <p:cNvPr id="525" name="Google Shape;525;p46"/>
          <p:cNvCxnSpPr/>
          <p:nvPr/>
        </p:nvCxnSpPr>
        <p:spPr>
          <a:xfrm>
            <a:off x="8785194" y="108706"/>
            <a:ext cx="270000" cy="0"/>
          </a:xfrm>
          <a:prstGeom prst="straightConnector1">
            <a:avLst/>
          </a:prstGeom>
          <a:noFill/>
          <a:ln cap="rnd" cmpd="sng" w="44450">
            <a:solidFill>
              <a:srgbClr val="8DBABD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</p:cxnSp>
      <p:cxnSp>
        <p:nvCxnSpPr>
          <p:cNvPr id="526" name="Google Shape;526;p46"/>
          <p:cNvCxnSpPr/>
          <p:nvPr/>
        </p:nvCxnSpPr>
        <p:spPr>
          <a:xfrm>
            <a:off x="8143844" y="108706"/>
            <a:ext cx="270000" cy="0"/>
          </a:xfrm>
          <a:prstGeom prst="straightConnector1">
            <a:avLst/>
          </a:prstGeom>
          <a:noFill/>
          <a:ln cap="rnd" cmpd="sng" w="44450">
            <a:solidFill>
              <a:srgbClr val="D0CEC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</p:cxnSp>
      <p:cxnSp>
        <p:nvCxnSpPr>
          <p:cNvPr id="527" name="Google Shape;527;p46"/>
          <p:cNvCxnSpPr/>
          <p:nvPr/>
        </p:nvCxnSpPr>
        <p:spPr>
          <a:xfrm>
            <a:off x="8464520" y="108706"/>
            <a:ext cx="270000" cy="0"/>
          </a:xfrm>
          <a:prstGeom prst="straightConnector1">
            <a:avLst/>
          </a:prstGeom>
          <a:noFill/>
          <a:ln cap="rnd" cmpd="sng" w="44450">
            <a:solidFill>
              <a:srgbClr val="D0CEC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</p:cxnSp>
      <p:cxnSp>
        <p:nvCxnSpPr>
          <p:cNvPr id="528" name="Google Shape;528;p46"/>
          <p:cNvCxnSpPr/>
          <p:nvPr/>
        </p:nvCxnSpPr>
        <p:spPr>
          <a:xfrm>
            <a:off x="7823169" y="108706"/>
            <a:ext cx="270000" cy="0"/>
          </a:xfrm>
          <a:prstGeom prst="straightConnector1">
            <a:avLst/>
          </a:prstGeom>
          <a:noFill/>
          <a:ln cap="rnd" cmpd="sng" w="44450">
            <a:solidFill>
              <a:srgbClr val="D0CEC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</p:cxnSp>
      <p:sp>
        <p:nvSpPr>
          <p:cNvPr id="529" name="Google Shape;529;p46"/>
          <p:cNvSpPr txBox="1"/>
          <p:nvPr/>
        </p:nvSpPr>
        <p:spPr>
          <a:xfrm>
            <a:off x="637575" y="2571753"/>
            <a:ext cx="3459600" cy="10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03036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브랜치별 개발</a:t>
            </a:r>
            <a:endParaRPr>
              <a:solidFill>
                <a:srgbClr val="03036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- feature: 최종 모델 배포</a:t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- research: 연습</a:t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530" name="Google Shape;530;p4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40875" y="2263150"/>
            <a:ext cx="3120700" cy="26395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31" name="Google Shape;531;p46"/>
          <p:cNvCxnSpPr/>
          <p:nvPr/>
        </p:nvCxnSpPr>
        <p:spPr>
          <a:xfrm flipH="1" rot="10800000">
            <a:off x="643700" y="3401175"/>
            <a:ext cx="3359400" cy="2010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2" name="Google Shape;532;p46"/>
          <p:cNvSpPr txBox="1"/>
          <p:nvPr/>
        </p:nvSpPr>
        <p:spPr>
          <a:xfrm>
            <a:off x="637575" y="3511687"/>
            <a:ext cx="3459600" cy="15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- dataCollector: static 데이터 수집기</a:t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- rl_model_develop: 강화학습 모델 개발</a:t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- realtime_TR: 실시간 데이터 수집기</a:t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- receiveTR: 1분봉 데이터</a:t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trike="sng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- create_mariadb:MariaDB 사용환경 구축</a:t>
            </a:r>
            <a:endParaRPr b="1" strike="sng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trike="sng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	</a:t>
            </a: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-&gt; sqlite3로 변경</a:t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37" name="Google Shape;537;p47"/>
          <p:cNvCxnSpPr/>
          <p:nvPr/>
        </p:nvCxnSpPr>
        <p:spPr>
          <a:xfrm>
            <a:off x="7823169" y="108706"/>
            <a:ext cx="270000" cy="0"/>
          </a:xfrm>
          <a:prstGeom prst="straightConnector1">
            <a:avLst/>
          </a:prstGeom>
          <a:noFill/>
          <a:ln cap="rnd" cmpd="sng" w="44450">
            <a:solidFill>
              <a:srgbClr val="D0CEC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</p:cxnSp>
      <p:cxnSp>
        <p:nvCxnSpPr>
          <p:cNvPr id="538" name="Google Shape;538;p47"/>
          <p:cNvCxnSpPr/>
          <p:nvPr/>
        </p:nvCxnSpPr>
        <p:spPr>
          <a:xfrm>
            <a:off x="8143844" y="108706"/>
            <a:ext cx="270000" cy="0"/>
          </a:xfrm>
          <a:prstGeom prst="straightConnector1">
            <a:avLst/>
          </a:prstGeom>
          <a:noFill/>
          <a:ln cap="rnd" cmpd="sng" w="44450">
            <a:solidFill>
              <a:srgbClr val="D0CEC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</p:cxnSp>
      <p:cxnSp>
        <p:nvCxnSpPr>
          <p:cNvPr id="539" name="Google Shape;539;p47"/>
          <p:cNvCxnSpPr/>
          <p:nvPr/>
        </p:nvCxnSpPr>
        <p:spPr>
          <a:xfrm>
            <a:off x="8464520" y="108706"/>
            <a:ext cx="270000" cy="0"/>
          </a:xfrm>
          <a:prstGeom prst="straightConnector1">
            <a:avLst/>
          </a:prstGeom>
          <a:noFill/>
          <a:ln cap="rnd" cmpd="sng" w="44450">
            <a:solidFill>
              <a:srgbClr val="D0CEC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</p:cxnSp>
      <p:cxnSp>
        <p:nvCxnSpPr>
          <p:cNvPr id="540" name="Google Shape;540;p47"/>
          <p:cNvCxnSpPr/>
          <p:nvPr/>
        </p:nvCxnSpPr>
        <p:spPr>
          <a:xfrm>
            <a:off x="8785194" y="108706"/>
            <a:ext cx="270000" cy="0"/>
          </a:xfrm>
          <a:prstGeom prst="straightConnector1">
            <a:avLst/>
          </a:prstGeom>
          <a:noFill/>
          <a:ln cap="rnd" cmpd="sng" w="44450">
            <a:solidFill>
              <a:srgbClr val="8DBABD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</p:cxnSp>
      <p:cxnSp>
        <p:nvCxnSpPr>
          <p:cNvPr id="541" name="Google Shape;541;p47"/>
          <p:cNvCxnSpPr/>
          <p:nvPr/>
        </p:nvCxnSpPr>
        <p:spPr>
          <a:xfrm>
            <a:off x="769892" y="741861"/>
            <a:ext cx="162000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42" name="Google Shape;542;p47"/>
          <p:cNvSpPr txBox="1"/>
          <p:nvPr/>
        </p:nvSpPr>
        <p:spPr>
          <a:xfrm>
            <a:off x="588760" y="316607"/>
            <a:ext cx="18432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solidFill>
                  <a:srgbClr val="00002F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개발 경험</a:t>
            </a:r>
            <a:endParaRPr sz="2400">
              <a:solidFill>
                <a:srgbClr val="00002F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543" name="Google Shape;543;p47"/>
          <p:cNvSpPr txBox="1"/>
          <p:nvPr/>
        </p:nvSpPr>
        <p:spPr>
          <a:xfrm>
            <a:off x="404794" y="362785"/>
            <a:ext cx="4932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00002F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03.</a:t>
            </a:r>
            <a:endParaRPr sz="1800">
              <a:solidFill>
                <a:srgbClr val="00002F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544" name="Google Shape;544;p47"/>
          <p:cNvSpPr txBox="1"/>
          <p:nvPr/>
        </p:nvSpPr>
        <p:spPr>
          <a:xfrm>
            <a:off x="773450" y="755197"/>
            <a:ext cx="4920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2F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545" name="Google Shape;545;p47"/>
          <p:cNvSpPr txBox="1"/>
          <p:nvPr/>
        </p:nvSpPr>
        <p:spPr>
          <a:xfrm>
            <a:off x="773450" y="1354400"/>
            <a:ext cx="6527700" cy="2267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00002F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- 일봉이 아닌 분봉 데이터를 이용해 딥러닝 모델을 만들고 적용하는게 어려웠음 </a:t>
            </a:r>
            <a:endParaRPr>
              <a:solidFill>
                <a:srgbClr val="00002F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00002F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- 팀원 별로 작업 브랜치가 달라 브랜치를 작업하는 동안 main브랜치가 변경됐을 때</a:t>
            </a:r>
            <a:endParaRPr>
              <a:solidFill>
                <a:srgbClr val="00002F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00002F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 머지 과정에서 충돌이 일어남</a:t>
            </a:r>
            <a:endParaRPr>
              <a:solidFill>
                <a:srgbClr val="00002F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00002F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     -&gt; 내 브랜치에서 main브랜치를 rebase하고 main으로 merge하여 해결</a:t>
            </a:r>
            <a:endParaRPr>
              <a:solidFill>
                <a:srgbClr val="00002F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00002F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- 파이썬 프로그램 계층구조: import 형식이 다름 (Class vs Def)</a:t>
            </a:r>
            <a:endParaRPr>
              <a:solidFill>
                <a:srgbClr val="00002F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00002F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- 생각보다 학습 성능이 떨어짐</a:t>
            </a:r>
            <a:endParaRPr>
              <a:solidFill>
                <a:srgbClr val="00002F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00002F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- SQL과 파이썬 연동이 어려웠음</a:t>
            </a:r>
            <a:endParaRPr>
              <a:solidFill>
                <a:srgbClr val="00002F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00002F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- 개발 환경 구축이 어려웠음 (32bit vs 64bit)</a:t>
            </a:r>
            <a:endParaRPr>
              <a:solidFill>
                <a:srgbClr val="00002F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2F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546" name="Google Shape;546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8000" y="3479151"/>
            <a:ext cx="3674000" cy="1401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48"/>
          <p:cNvSpPr txBox="1"/>
          <p:nvPr/>
        </p:nvSpPr>
        <p:spPr>
          <a:xfrm>
            <a:off x="2760691" y="1835605"/>
            <a:ext cx="3622627" cy="90024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5400">
                <a:solidFill>
                  <a:srgbClr val="00002F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Thank you</a:t>
            </a:r>
            <a:endParaRPr sz="5400">
              <a:solidFill>
                <a:srgbClr val="00002F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552" name="Google Shape;552;p48"/>
          <p:cNvSpPr/>
          <p:nvPr/>
        </p:nvSpPr>
        <p:spPr>
          <a:xfrm>
            <a:off x="3000374" y="2693862"/>
            <a:ext cx="3150053" cy="293396"/>
          </a:xfrm>
          <a:prstGeom prst="rect">
            <a:avLst/>
          </a:prstGeom>
          <a:solidFill>
            <a:srgbClr val="8DBABD"/>
          </a:solidFill>
          <a:ln cap="flat" cmpd="sng" w="12700">
            <a:solidFill>
              <a:srgbClr val="8DBABD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크리스탈012</a:t>
            </a:r>
            <a:endParaRPr sz="1400">
              <a:solidFill>
                <a:schemeClr val="lt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1" name="Google Shape;101;p19"/>
          <p:cNvCxnSpPr/>
          <p:nvPr/>
        </p:nvCxnSpPr>
        <p:spPr>
          <a:xfrm>
            <a:off x="769892" y="741861"/>
            <a:ext cx="162000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02" name="Google Shape;102;p19"/>
          <p:cNvSpPr txBox="1"/>
          <p:nvPr/>
        </p:nvSpPr>
        <p:spPr>
          <a:xfrm>
            <a:off x="872343" y="328025"/>
            <a:ext cx="27495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solidFill>
                  <a:srgbClr val="00002F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최초 계획</a:t>
            </a:r>
            <a:endParaRPr sz="1100"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103" name="Google Shape;103;p19"/>
          <p:cNvSpPr txBox="1"/>
          <p:nvPr/>
        </p:nvSpPr>
        <p:spPr>
          <a:xfrm>
            <a:off x="350679" y="374217"/>
            <a:ext cx="6447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00002F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01.</a:t>
            </a:r>
            <a:endParaRPr sz="1800">
              <a:solidFill>
                <a:srgbClr val="00002F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cxnSp>
        <p:nvCxnSpPr>
          <p:cNvPr id="104" name="Google Shape;104;p19"/>
          <p:cNvCxnSpPr/>
          <p:nvPr/>
        </p:nvCxnSpPr>
        <p:spPr>
          <a:xfrm>
            <a:off x="7823169" y="108706"/>
            <a:ext cx="270000" cy="0"/>
          </a:xfrm>
          <a:prstGeom prst="straightConnector1">
            <a:avLst/>
          </a:prstGeom>
          <a:noFill/>
          <a:ln cap="rnd" cmpd="sng" w="44450">
            <a:solidFill>
              <a:srgbClr val="8DBABD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</p:cxnSp>
      <p:cxnSp>
        <p:nvCxnSpPr>
          <p:cNvPr id="105" name="Google Shape;105;p19"/>
          <p:cNvCxnSpPr/>
          <p:nvPr/>
        </p:nvCxnSpPr>
        <p:spPr>
          <a:xfrm>
            <a:off x="8143844" y="108706"/>
            <a:ext cx="270000" cy="0"/>
          </a:xfrm>
          <a:prstGeom prst="straightConnector1">
            <a:avLst/>
          </a:prstGeom>
          <a:noFill/>
          <a:ln cap="rnd" cmpd="sng" w="44450">
            <a:solidFill>
              <a:srgbClr val="D0CEC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</p:cxnSp>
      <p:cxnSp>
        <p:nvCxnSpPr>
          <p:cNvPr id="106" name="Google Shape;106;p19"/>
          <p:cNvCxnSpPr/>
          <p:nvPr/>
        </p:nvCxnSpPr>
        <p:spPr>
          <a:xfrm>
            <a:off x="8464520" y="108706"/>
            <a:ext cx="270000" cy="0"/>
          </a:xfrm>
          <a:prstGeom prst="straightConnector1">
            <a:avLst/>
          </a:prstGeom>
          <a:noFill/>
          <a:ln cap="rnd" cmpd="sng" w="44450">
            <a:solidFill>
              <a:srgbClr val="D0CEC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</p:cxnSp>
      <p:cxnSp>
        <p:nvCxnSpPr>
          <p:cNvPr id="107" name="Google Shape;107;p19"/>
          <p:cNvCxnSpPr/>
          <p:nvPr/>
        </p:nvCxnSpPr>
        <p:spPr>
          <a:xfrm>
            <a:off x="8785194" y="108706"/>
            <a:ext cx="270000" cy="0"/>
          </a:xfrm>
          <a:prstGeom prst="straightConnector1">
            <a:avLst/>
          </a:prstGeom>
          <a:noFill/>
          <a:ln cap="rnd" cmpd="sng" w="44450">
            <a:solidFill>
              <a:srgbClr val="D0CEC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</p:cxnSp>
      <p:sp>
        <p:nvSpPr>
          <p:cNvPr id="108" name="Google Shape;108;p19"/>
          <p:cNvSpPr txBox="1"/>
          <p:nvPr/>
        </p:nvSpPr>
        <p:spPr>
          <a:xfrm>
            <a:off x="474900" y="1103150"/>
            <a:ext cx="7783800" cy="17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- </a:t>
            </a: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자동화 프로그램 구축</a:t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실시간 tr 처리 - 데이터베이스 저장</a:t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- 실시간 예측 모델 생성</a:t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6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09" name="Google Shape;109;p19"/>
          <p:cNvSpPr txBox="1"/>
          <p:nvPr/>
        </p:nvSpPr>
        <p:spPr>
          <a:xfrm>
            <a:off x="872347" y="763275"/>
            <a:ext cx="9894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목표</a:t>
            </a:r>
            <a:endParaRPr sz="1100"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grpSp>
        <p:nvGrpSpPr>
          <p:cNvPr id="110" name="Google Shape;110;p19"/>
          <p:cNvGrpSpPr/>
          <p:nvPr/>
        </p:nvGrpSpPr>
        <p:grpSpPr>
          <a:xfrm>
            <a:off x="474898" y="2939723"/>
            <a:ext cx="8194183" cy="830723"/>
            <a:chOff x="946313" y="3825125"/>
            <a:chExt cx="10299375" cy="1100150"/>
          </a:xfrm>
        </p:grpSpPr>
        <p:sp>
          <p:nvSpPr>
            <p:cNvPr id="111" name="Google Shape;111;p19"/>
            <p:cNvSpPr/>
            <p:nvPr/>
          </p:nvSpPr>
          <p:spPr>
            <a:xfrm>
              <a:off x="946313" y="3825125"/>
              <a:ext cx="2860500" cy="1100100"/>
            </a:xfrm>
            <a:prstGeom prst="rect">
              <a:avLst/>
            </a:prstGeom>
            <a:solidFill>
              <a:srgbClr val="E7E6E6"/>
            </a:solidFill>
            <a:ln cap="flat" cmpd="sng" w="9525">
              <a:solidFill>
                <a:srgbClr val="44546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>
                  <a:latin typeface="Nanum Gothic"/>
                  <a:ea typeface="Nanum Gothic"/>
                  <a:cs typeface="Nanum Gothic"/>
                  <a:sym typeface="Nanum Gothic"/>
                </a:rPr>
                <a:t>pre-trained RL 모델</a:t>
              </a:r>
              <a:endParaRPr b="1"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  <p:sp>
          <p:nvSpPr>
            <p:cNvPr id="112" name="Google Shape;112;p19"/>
            <p:cNvSpPr/>
            <p:nvPr/>
          </p:nvSpPr>
          <p:spPr>
            <a:xfrm>
              <a:off x="5092476" y="3825125"/>
              <a:ext cx="2860500" cy="1100100"/>
            </a:xfrm>
            <a:prstGeom prst="rect">
              <a:avLst/>
            </a:prstGeom>
            <a:solidFill>
              <a:srgbClr val="E7E6E6"/>
            </a:solidFill>
            <a:ln cap="flat" cmpd="sng" w="9525">
              <a:solidFill>
                <a:srgbClr val="44546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>
                  <a:latin typeface="Nanum Gothic"/>
                  <a:ea typeface="Nanum Gothic"/>
                  <a:cs typeface="Nanum Gothic"/>
                  <a:sym typeface="Nanum Gothic"/>
                </a:rPr>
                <a:t>real-time processing</a:t>
              </a:r>
              <a:endParaRPr b="1"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  <p:sp>
          <p:nvSpPr>
            <p:cNvPr id="113" name="Google Shape;113;p19"/>
            <p:cNvSpPr/>
            <p:nvPr/>
          </p:nvSpPr>
          <p:spPr>
            <a:xfrm>
              <a:off x="4106738" y="4032314"/>
              <a:ext cx="685800" cy="685800"/>
            </a:xfrm>
            <a:prstGeom prst="mathPlus">
              <a:avLst>
                <a:gd fmla="val 23520" name="adj1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  <p:sp>
          <p:nvSpPr>
            <p:cNvPr id="114" name="Google Shape;114;p19"/>
            <p:cNvSpPr/>
            <p:nvPr/>
          </p:nvSpPr>
          <p:spPr>
            <a:xfrm>
              <a:off x="8252938" y="4163825"/>
              <a:ext cx="845100" cy="4227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000000"/>
            </a:solidFill>
            <a:ln cap="flat" cmpd="sng" w="9525">
              <a:solidFill>
                <a:srgbClr val="44546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  <p:sp>
          <p:nvSpPr>
            <p:cNvPr id="115" name="Google Shape;115;p19"/>
            <p:cNvSpPr/>
            <p:nvPr/>
          </p:nvSpPr>
          <p:spPr>
            <a:xfrm>
              <a:off x="9397988" y="3825175"/>
              <a:ext cx="1847700" cy="1100100"/>
            </a:xfrm>
            <a:prstGeom prst="rect">
              <a:avLst/>
            </a:prstGeom>
            <a:solidFill>
              <a:srgbClr val="C27BA0"/>
            </a:solidFill>
            <a:ln cap="flat" cmpd="sng" w="9525">
              <a:solidFill>
                <a:srgbClr val="44546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>
                  <a:latin typeface="Nanum Gothic"/>
                  <a:ea typeface="Nanum Gothic"/>
                  <a:cs typeface="Nanum Gothic"/>
                  <a:sym typeface="Nanum Gothic"/>
                </a:rPr>
                <a:t>PV</a:t>
              </a:r>
              <a:endParaRPr b="1">
                <a:latin typeface="Nanum Gothic"/>
                <a:ea typeface="Nanum Gothic"/>
                <a:cs typeface="Nanum Gothic"/>
                <a:sym typeface="Nanum Gothic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>
                  <a:latin typeface="Nanum Gothic"/>
                  <a:ea typeface="Nanum Gothic"/>
                  <a:cs typeface="Nanum Gothic"/>
                  <a:sym typeface="Nanum Gothic"/>
                </a:rPr>
                <a:t> 0/1/2</a:t>
              </a:r>
              <a:endParaRPr b="1">
                <a:latin typeface="Nanum Gothic"/>
                <a:ea typeface="Nanum Gothic"/>
                <a:cs typeface="Nanum Gothic"/>
                <a:sym typeface="Nanum Gothic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000">
                  <a:latin typeface="Nanum Gothic"/>
                  <a:ea typeface="Nanum Gothic"/>
                  <a:cs typeface="Nanum Gothic"/>
                  <a:sym typeface="Nanum Gothic"/>
                </a:rPr>
                <a:t>매수, 매도, 관망</a:t>
              </a:r>
              <a:endParaRPr b="1" sz="1000"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0" name="Google Shape;120;p20"/>
          <p:cNvCxnSpPr/>
          <p:nvPr/>
        </p:nvCxnSpPr>
        <p:spPr>
          <a:xfrm>
            <a:off x="769892" y="741861"/>
            <a:ext cx="162000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21" name="Google Shape;121;p20"/>
          <p:cNvSpPr txBox="1"/>
          <p:nvPr/>
        </p:nvSpPr>
        <p:spPr>
          <a:xfrm>
            <a:off x="872343" y="328025"/>
            <a:ext cx="27495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solidFill>
                  <a:srgbClr val="00002F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최종 결과</a:t>
            </a:r>
            <a:endParaRPr sz="1100"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122" name="Google Shape;122;p20"/>
          <p:cNvSpPr txBox="1"/>
          <p:nvPr/>
        </p:nvSpPr>
        <p:spPr>
          <a:xfrm>
            <a:off x="350679" y="374217"/>
            <a:ext cx="6447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00002F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01.</a:t>
            </a:r>
            <a:endParaRPr sz="1800">
              <a:solidFill>
                <a:srgbClr val="00002F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cxnSp>
        <p:nvCxnSpPr>
          <p:cNvPr id="123" name="Google Shape;123;p20"/>
          <p:cNvCxnSpPr/>
          <p:nvPr/>
        </p:nvCxnSpPr>
        <p:spPr>
          <a:xfrm>
            <a:off x="7823169" y="108706"/>
            <a:ext cx="270000" cy="0"/>
          </a:xfrm>
          <a:prstGeom prst="straightConnector1">
            <a:avLst/>
          </a:prstGeom>
          <a:noFill/>
          <a:ln cap="rnd" cmpd="sng" w="44450">
            <a:solidFill>
              <a:srgbClr val="8DBABD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</p:cxnSp>
      <p:cxnSp>
        <p:nvCxnSpPr>
          <p:cNvPr id="124" name="Google Shape;124;p20"/>
          <p:cNvCxnSpPr/>
          <p:nvPr/>
        </p:nvCxnSpPr>
        <p:spPr>
          <a:xfrm>
            <a:off x="8143844" y="108706"/>
            <a:ext cx="270000" cy="0"/>
          </a:xfrm>
          <a:prstGeom prst="straightConnector1">
            <a:avLst/>
          </a:prstGeom>
          <a:noFill/>
          <a:ln cap="rnd" cmpd="sng" w="44450">
            <a:solidFill>
              <a:srgbClr val="D0CEC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</p:cxnSp>
      <p:cxnSp>
        <p:nvCxnSpPr>
          <p:cNvPr id="125" name="Google Shape;125;p20"/>
          <p:cNvCxnSpPr/>
          <p:nvPr/>
        </p:nvCxnSpPr>
        <p:spPr>
          <a:xfrm>
            <a:off x="8464520" y="108706"/>
            <a:ext cx="270000" cy="0"/>
          </a:xfrm>
          <a:prstGeom prst="straightConnector1">
            <a:avLst/>
          </a:prstGeom>
          <a:noFill/>
          <a:ln cap="rnd" cmpd="sng" w="44450">
            <a:solidFill>
              <a:srgbClr val="D0CEC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</p:cxnSp>
      <p:cxnSp>
        <p:nvCxnSpPr>
          <p:cNvPr id="126" name="Google Shape;126;p20"/>
          <p:cNvCxnSpPr/>
          <p:nvPr/>
        </p:nvCxnSpPr>
        <p:spPr>
          <a:xfrm>
            <a:off x="8785194" y="108706"/>
            <a:ext cx="270000" cy="0"/>
          </a:xfrm>
          <a:prstGeom prst="straightConnector1">
            <a:avLst/>
          </a:prstGeom>
          <a:noFill/>
          <a:ln cap="rnd" cmpd="sng" w="44450">
            <a:solidFill>
              <a:srgbClr val="D0CEC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</p:cxnSp>
      <p:sp>
        <p:nvSpPr>
          <p:cNvPr id="127" name="Google Shape;127;p20"/>
          <p:cNvSpPr txBox="1"/>
          <p:nvPr/>
        </p:nvSpPr>
        <p:spPr>
          <a:xfrm>
            <a:off x="474900" y="1103150"/>
            <a:ext cx="7783800" cy="33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- 실시간 프로그램 구축</a:t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1) </a:t>
            </a: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실시간 tr 처리 - 데이터베이스 저장</a:t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2) </a:t>
            </a: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실시간 구독 및 매도 매수 프로그램 구축</a:t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- 강화학습 모델</a:t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	1) </a:t>
            </a: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Policy Gradient Learner + LSTM</a:t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26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28" name="Google Shape;128;p20"/>
          <p:cNvSpPr txBox="1"/>
          <p:nvPr/>
        </p:nvSpPr>
        <p:spPr>
          <a:xfrm>
            <a:off x="872347" y="763275"/>
            <a:ext cx="9894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100"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129" name="Google Shape;12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5373" y="3155750"/>
            <a:ext cx="3144300" cy="154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0"/>
          <p:cNvPicPr preferRelativeResize="0"/>
          <p:nvPr/>
        </p:nvPicPr>
        <p:blipFill rotWithShape="1">
          <a:blip r:embed="rId4">
            <a:alphaModFix/>
          </a:blip>
          <a:srcRect b="0" l="0" r="21321" t="0"/>
          <a:stretch/>
        </p:blipFill>
        <p:spPr>
          <a:xfrm>
            <a:off x="4498049" y="3197850"/>
            <a:ext cx="2473800" cy="146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1"/>
          <p:cNvSpPr txBox="1"/>
          <p:nvPr/>
        </p:nvSpPr>
        <p:spPr>
          <a:xfrm>
            <a:off x="3000375" y="1854655"/>
            <a:ext cx="675907" cy="57708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3300">
                <a:solidFill>
                  <a:srgbClr val="00002F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02</a:t>
            </a:r>
            <a:endParaRPr sz="3300">
              <a:solidFill>
                <a:srgbClr val="00002F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136" name="Google Shape;136;p21"/>
          <p:cNvSpPr/>
          <p:nvPr/>
        </p:nvSpPr>
        <p:spPr>
          <a:xfrm>
            <a:off x="3000374" y="2377306"/>
            <a:ext cx="3150053" cy="355009"/>
          </a:xfrm>
          <a:prstGeom prst="rect">
            <a:avLst/>
          </a:prstGeom>
          <a:solidFill>
            <a:srgbClr val="8DBABD"/>
          </a:solidFill>
          <a:ln cap="flat" cmpd="sng" w="12700">
            <a:solidFill>
              <a:srgbClr val="8DBABD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개발 피쳐</a:t>
            </a:r>
            <a:endParaRPr sz="1400">
              <a:solidFill>
                <a:schemeClr val="lt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1" name="Google Shape;141;p22"/>
          <p:cNvCxnSpPr/>
          <p:nvPr/>
        </p:nvCxnSpPr>
        <p:spPr>
          <a:xfrm>
            <a:off x="769892" y="741861"/>
            <a:ext cx="162000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42" name="Google Shape;142;p22"/>
          <p:cNvSpPr txBox="1"/>
          <p:nvPr/>
        </p:nvSpPr>
        <p:spPr>
          <a:xfrm>
            <a:off x="872343" y="328025"/>
            <a:ext cx="27495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solidFill>
                  <a:srgbClr val="00002F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프로젝트 파일 소개</a:t>
            </a:r>
            <a:endParaRPr sz="1100"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143" name="Google Shape;143;p22"/>
          <p:cNvSpPr txBox="1"/>
          <p:nvPr/>
        </p:nvSpPr>
        <p:spPr>
          <a:xfrm>
            <a:off x="350679" y="374217"/>
            <a:ext cx="6447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00002F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00.</a:t>
            </a:r>
            <a:endParaRPr sz="1800">
              <a:solidFill>
                <a:srgbClr val="00002F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144" name="Google Shape;144;p22"/>
          <p:cNvSpPr txBox="1"/>
          <p:nvPr/>
        </p:nvSpPr>
        <p:spPr>
          <a:xfrm>
            <a:off x="432675" y="939377"/>
            <a:ext cx="29697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45" name="Google Shape;145;p22"/>
          <p:cNvSpPr txBox="1"/>
          <p:nvPr/>
        </p:nvSpPr>
        <p:spPr>
          <a:xfrm>
            <a:off x="830595" y="764425"/>
            <a:ext cx="18375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146" name="Google Shape;146;p22"/>
          <p:cNvSpPr txBox="1"/>
          <p:nvPr/>
        </p:nvSpPr>
        <p:spPr>
          <a:xfrm>
            <a:off x="4787125" y="959950"/>
            <a:ext cx="3947400" cy="37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1E1E1E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계층 구조 이용</a:t>
            </a:r>
            <a:endParaRPr sz="1200">
              <a:solidFill>
                <a:srgbClr val="1E1E1E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rgbClr val="4A86E8"/>
                </a:solidFill>
                <a:latin typeface="Nanum Gothic"/>
                <a:ea typeface="Nanum Gothic"/>
                <a:cs typeface="Nanum Gothic"/>
                <a:sym typeface="Nanum Gothic"/>
              </a:rPr>
              <a:t>static_TR</a:t>
            </a:r>
            <a:endParaRPr b="1" sz="1100">
              <a:solidFill>
                <a:srgbClr val="4A86E8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921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B9BD5"/>
              </a:buClr>
              <a:buSzPts val="1000"/>
              <a:buFont typeface="Nanum Gothic"/>
              <a:buChar char="-"/>
            </a:pPr>
            <a:r>
              <a:rPr b="1" lang="ko" sz="1000">
                <a:solidFill>
                  <a:srgbClr val="5B9BD5"/>
                </a:solidFill>
                <a:latin typeface="Nanum Gothic"/>
                <a:ea typeface="Nanum Gothic"/>
                <a:cs typeface="Nanum Gothic"/>
                <a:sym typeface="Nanum Gothic"/>
              </a:rPr>
              <a:t>opt10080 분봉 TR -&gt; SQL에 저장</a:t>
            </a:r>
            <a:endParaRPr b="1" sz="1000">
              <a:solidFill>
                <a:srgbClr val="5B9BD5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700">
                <a:solidFill>
                  <a:srgbClr val="5B9BD5"/>
                </a:solidFill>
                <a:latin typeface="Nanum Gothic"/>
                <a:ea typeface="Nanum Gothic"/>
                <a:cs typeface="Nanum Gothic"/>
                <a:sym typeface="Nanum Gothic"/>
              </a:rPr>
              <a:t>*정기적으로 실행하면 됨</a:t>
            </a:r>
            <a:endParaRPr b="1" sz="700">
              <a:solidFill>
                <a:srgbClr val="5B9BD5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921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B9BD5"/>
              </a:buClr>
              <a:buSzPts val="1000"/>
              <a:buFont typeface="Nanum Gothic"/>
              <a:buChar char="-"/>
            </a:pPr>
            <a:r>
              <a:rPr b="1" lang="ko" sz="1000">
                <a:solidFill>
                  <a:srgbClr val="5B9BD5"/>
                </a:solidFill>
                <a:latin typeface="Nanum Gothic"/>
                <a:ea typeface="Nanum Gothic"/>
                <a:cs typeface="Nanum Gothic"/>
                <a:sym typeface="Nanum Gothic"/>
              </a:rPr>
              <a:t>model_train/test의 데이터</a:t>
            </a:r>
            <a:endParaRPr b="1" sz="1000">
              <a:solidFill>
                <a:srgbClr val="5B9BD5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rgbClr val="4A86E8"/>
                </a:solidFill>
                <a:latin typeface="Nanum Gothic"/>
                <a:ea typeface="Nanum Gothic"/>
                <a:cs typeface="Nanum Gothic"/>
                <a:sym typeface="Nanum Gothic"/>
              </a:rPr>
              <a:t>dynamic_TR</a:t>
            </a:r>
            <a:endParaRPr b="1" sz="1100">
              <a:solidFill>
                <a:srgbClr val="4A86E8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921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B9BD5"/>
              </a:buClr>
              <a:buSzPts val="1000"/>
              <a:buFont typeface="Nanum Gothic"/>
              <a:buChar char="-"/>
            </a:pPr>
            <a:r>
              <a:rPr b="1" lang="ko" sz="1000">
                <a:solidFill>
                  <a:srgbClr val="5B9BD5"/>
                </a:solidFill>
                <a:latin typeface="Nanum Gothic"/>
                <a:ea typeface="Nanum Gothic"/>
                <a:cs typeface="Nanum Gothic"/>
                <a:sym typeface="Nanum Gothic"/>
              </a:rPr>
              <a:t>실시간 TR 구독</a:t>
            </a:r>
            <a:endParaRPr b="1" sz="1000">
              <a:solidFill>
                <a:srgbClr val="5B9BD5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B9BD5"/>
              </a:buClr>
              <a:buSzPts val="1000"/>
              <a:buFont typeface="Nanum Gothic"/>
              <a:buChar char="-"/>
            </a:pPr>
            <a:r>
              <a:rPr b="1" lang="ko" sz="1000">
                <a:solidFill>
                  <a:srgbClr val="5B9BD5"/>
                </a:solidFill>
                <a:latin typeface="Nanum Gothic"/>
                <a:ea typeface="Nanum Gothic"/>
                <a:cs typeface="Nanum Gothic"/>
                <a:sym typeface="Nanum Gothic"/>
              </a:rPr>
              <a:t>model_predict의 데이터</a:t>
            </a:r>
            <a:endParaRPr b="1" sz="1000">
              <a:solidFill>
                <a:srgbClr val="5B9BD5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rgbClr val="4A86E8"/>
                </a:solidFill>
                <a:latin typeface="Nanum Gothic"/>
                <a:ea typeface="Nanum Gothic"/>
                <a:cs typeface="Nanum Gothic"/>
                <a:sym typeface="Nanum Gothic"/>
              </a:rPr>
              <a:t>rltrader</a:t>
            </a:r>
            <a:endParaRPr b="1" sz="1100">
              <a:solidFill>
                <a:srgbClr val="4A86E8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B9BD5"/>
              </a:buClr>
              <a:buSzPts val="1000"/>
              <a:buFont typeface="Nanum Gothic"/>
              <a:buChar char="-"/>
            </a:pPr>
            <a:r>
              <a:rPr b="1" lang="ko" sz="1000">
                <a:solidFill>
                  <a:srgbClr val="5B9BD5"/>
                </a:solidFill>
                <a:latin typeface="Nanum Gothic"/>
                <a:ea typeface="Nanum Gothic"/>
                <a:cs typeface="Nanum Gothic"/>
                <a:sym typeface="Nanum Gothic"/>
              </a:rPr>
              <a:t>LSTM model</a:t>
            </a:r>
            <a:endParaRPr b="1" sz="1000">
              <a:solidFill>
                <a:srgbClr val="5B9BD5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B9BD5"/>
              </a:buClr>
              <a:buSzPts val="1000"/>
              <a:buFont typeface="Nanum Gothic"/>
              <a:buChar char="-"/>
            </a:pPr>
            <a:r>
              <a:rPr b="1" lang="ko" sz="1000">
                <a:solidFill>
                  <a:srgbClr val="5B9BD5"/>
                </a:solidFill>
                <a:latin typeface="Nanum Gothic"/>
                <a:ea typeface="Nanum Gothic"/>
                <a:cs typeface="Nanum Gothic"/>
                <a:sym typeface="Nanum Gothic"/>
              </a:rPr>
              <a:t>Agent</a:t>
            </a:r>
            <a:endParaRPr b="1" sz="1000">
              <a:solidFill>
                <a:srgbClr val="5B9BD5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B9BD5"/>
              </a:buClr>
              <a:buSzPts val="1000"/>
              <a:buFont typeface="Nanum Gothic"/>
              <a:buChar char="-"/>
            </a:pPr>
            <a:r>
              <a:rPr b="1" lang="ko" sz="1000">
                <a:solidFill>
                  <a:srgbClr val="5B9BD5"/>
                </a:solidFill>
                <a:latin typeface="Nanum Gothic"/>
                <a:ea typeface="Nanum Gothic"/>
                <a:cs typeface="Nanum Gothic"/>
                <a:sym typeface="Nanum Gothic"/>
              </a:rPr>
              <a:t>Environment</a:t>
            </a:r>
            <a:endParaRPr b="1" sz="1000">
              <a:solidFill>
                <a:srgbClr val="5B9BD5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rgbClr val="4A86E8"/>
                </a:solidFill>
                <a:latin typeface="Nanum Gothic"/>
                <a:ea typeface="Nanum Gothic"/>
                <a:cs typeface="Nanum Gothic"/>
                <a:sym typeface="Nanum Gothic"/>
              </a:rPr>
              <a:t>main 실행 파일</a:t>
            </a:r>
            <a:endParaRPr b="1" sz="1100">
              <a:solidFill>
                <a:srgbClr val="4A86E8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5B9BD5"/>
                </a:solidFill>
                <a:latin typeface="Nanum Gothic"/>
                <a:ea typeface="Nanum Gothic"/>
                <a:cs typeface="Nanum Gothic"/>
                <a:sym typeface="Nanum Gothic"/>
              </a:rPr>
              <a:t>mode_train</a:t>
            </a:r>
            <a:endParaRPr b="1" sz="1000">
              <a:solidFill>
                <a:srgbClr val="5B9BD5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5B9BD5"/>
                </a:solidFill>
                <a:latin typeface="Nanum Gothic"/>
                <a:ea typeface="Nanum Gothic"/>
                <a:cs typeface="Nanum Gothic"/>
                <a:sym typeface="Nanum Gothic"/>
              </a:rPr>
              <a:t>model_test</a:t>
            </a:r>
            <a:endParaRPr b="1" sz="1000">
              <a:solidFill>
                <a:srgbClr val="5B9BD5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5B9BD5"/>
                </a:solidFill>
                <a:latin typeface="Nanum Gothic"/>
                <a:ea typeface="Nanum Gothic"/>
                <a:cs typeface="Nanum Gothic"/>
                <a:sym typeface="Nanum Gothic"/>
              </a:rPr>
              <a:t>model_predict</a:t>
            </a:r>
            <a:endParaRPr b="1" sz="1000">
              <a:solidFill>
                <a:srgbClr val="5B9BD5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5B9BD5"/>
                </a:solidFill>
                <a:latin typeface="Nanum Gothic"/>
                <a:ea typeface="Nanum Gothic"/>
                <a:cs typeface="Nanum Gothic"/>
                <a:sym typeface="Nanum Gothic"/>
              </a:rPr>
              <a:t>retrieve_static_TR</a:t>
            </a:r>
            <a:endParaRPr b="1" sz="1000">
              <a:solidFill>
                <a:srgbClr val="5B9BD5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python 파일 (클래스, 함수) 연결</a:t>
            </a:r>
            <a:endParaRPr b="1" sz="13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static_TR </a:t>
            </a:r>
            <a:r>
              <a:rPr lang="ko" sz="10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ko" sz="1050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static_kiwoom</a:t>
            </a:r>
            <a:endParaRPr sz="1200">
              <a:solidFill>
                <a:srgbClr val="1E1E1E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cxnSp>
        <p:nvCxnSpPr>
          <p:cNvPr id="147" name="Google Shape;147;p22"/>
          <p:cNvCxnSpPr/>
          <p:nvPr/>
        </p:nvCxnSpPr>
        <p:spPr>
          <a:xfrm>
            <a:off x="7823169" y="108706"/>
            <a:ext cx="270000" cy="0"/>
          </a:xfrm>
          <a:prstGeom prst="straightConnector1">
            <a:avLst/>
          </a:prstGeom>
          <a:noFill/>
          <a:ln cap="rnd" cmpd="sng" w="44450">
            <a:solidFill>
              <a:srgbClr val="D0CEC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</p:cxnSp>
      <p:cxnSp>
        <p:nvCxnSpPr>
          <p:cNvPr id="148" name="Google Shape;148;p22"/>
          <p:cNvCxnSpPr/>
          <p:nvPr/>
        </p:nvCxnSpPr>
        <p:spPr>
          <a:xfrm>
            <a:off x="8143844" y="108706"/>
            <a:ext cx="270000" cy="0"/>
          </a:xfrm>
          <a:prstGeom prst="straightConnector1">
            <a:avLst/>
          </a:prstGeom>
          <a:noFill/>
          <a:ln cap="rnd" cmpd="sng" w="44450">
            <a:solidFill>
              <a:srgbClr val="8DBABD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</p:cxnSp>
      <p:cxnSp>
        <p:nvCxnSpPr>
          <p:cNvPr id="149" name="Google Shape;149;p22"/>
          <p:cNvCxnSpPr/>
          <p:nvPr/>
        </p:nvCxnSpPr>
        <p:spPr>
          <a:xfrm>
            <a:off x="8464520" y="108706"/>
            <a:ext cx="270000" cy="0"/>
          </a:xfrm>
          <a:prstGeom prst="straightConnector1">
            <a:avLst/>
          </a:prstGeom>
          <a:noFill/>
          <a:ln cap="rnd" cmpd="sng" w="44450">
            <a:solidFill>
              <a:srgbClr val="D0CEC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</p:cxnSp>
      <p:cxnSp>
        <p:nvCxnSpPr>
          <p:cNvPr id="150" name="Google Shape;150;p22"/>
          <p:cNvCxnSpPr/>
          <p:nvPr/>
        </p:nvCxnSpPr>
        <p:spPr>
          <a:xfrm>
            <a:off x="8785194" y="108706"/>
            <a:ext cx="270000" cy="0"/>
          </a:xfrm>
          <a:prstGeom prst="straightConnector1">
            <a:avLst/>
          </a:prstGeom>
          <a:noFill/>
          <a:ln cap="rnd" cmpd="sng" w="44450">
            <a:solidFill>
              <a:srgbClr val="D0CEC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</p:cxnSp>
      <p:pic>
        <p:nvPicPr>
          <p:cNvPr id="151" name="Google Shape;151;p22"/>
          <p:cNvPicPr preferRelativeResize="0"/>
          <p:nvPr/>
        </p:nvPicPr>
        <p:blipFill rotWithShape="1">
          <a:blip r:embed="rId3">
            <a:alphaModFix/>
          </a:blip>
          <a:srcRect b="0" l="0" r="39139" t="0"/>
          <a:stretch/>
        </p:blipFill>
        <p:spPr>
          <a:xfrm>
            <a:off x="350675" y="1156100"/>
            <a:ext cx="1379350" cy="247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22600" y="1156100"/>
            <a:ext cx="2035475" cy="379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23"/>
          <p:cNvPicPr preferRelativeResize="0"/>
          <p:nvPr/>
        </p:nvPicPr>
        <p:blipFill rotWithShape="1">
          <a:blip r:embed="rId3">
            <a:alphaModFix/>
          </a:blip>
          <a:srcRect b="22791" l="0" r="0" t="0"/>
          <a:stretch/>
        </p:blipFill>
        <p:spPr>
          <a:xfrm>
            <a:off x="6127750" y="1158638"/>
            <a:ext cx="2927451" cy="2826225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3"/>
          <p:cNvSpPr txBox="1"/>
          <p:nvPr/>
        </p:nvSpPr>
        <p:spPr>
          <a:xfrm>
            <a:off x="495900" y="1330425"/>
            <a:ext cx="82893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ko" sz="1200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opt10080</a:t>
            </a:r>
            <a:endParaRPr b="1" sz="1200">
              <a:solidFill>
                <a:schemeClr val="dk1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921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anum Gothic"/>
              <a:buChar char="-"/>
            </a:pPr>
            <a:r>
              <a:rPr b="1" lang="ko" sz="1000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분봉 TR, SQL에 저장될 데이터</a:t>
            </a:r>
            <a:endParaRPr b="1" sz="1000">
              <a:solidFill>
                <a:schemeClr val="dk1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921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anum Gothic"/>
              <a:buChar char="-"/>
            </a:pPr>
            <a:r>
              <a:rPr b="1" lang="ko" sz="1000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최대 약 1년치 데이터를 받을 수 있음</a:t>
            </a:r>
            <a:endParaRPr b="1" sz="1000">
              <a:solidFill>
                <a:schemeClr val="dk1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ko" sz="1200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SQL 주요 action</a:t>
            </a:r>
            <a:endParaRPr b="1" sz="1200">
              <a:solidFill>
                <a:schemeClr val="dk1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921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anum Gothic"/>
              <a:buChar char="-"/>
            </a:pPr>
            <a:r>
              <a:rPr b="1" lang="ko" sz="1000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해당 종목코드 테이블이 없을 시, 빈 테이블 생성</a:t>
            </a:r>
            <a:endParaRPr b="1" sz="1000">
              <a:solidFill>
                <a:schemeClr val="dk1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921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anum Gothic"/>
              <a:buChar char="-"/>
            </a:pPr>
            <a:r>
              <a:rPr b="1" lang="ko" sz="1000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해당 종목코드 테이블이 있다면, last_update 이후의 TR정보를 저장</a:t>
            </a:r>
            <a:endParaRPr b="1" sz="1000">
              <a:solidFill>
                <a:schemeClr val="dk1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테이블 (4)</a:t>
            </a:r>
            <a:endParaRPr b="1" sz="1200">
              <a:solidFill>
                <a:schemeClr val="dk1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-"/>
            </a:pPr>
            <a:r>
              <a:rPr b="1" lang="ko" sz="1200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company_info: </a:t>
            </a:r>
            <a:r>
              <a:rPr b="1" lang="ko" sz="1000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종목코드 테이블에 대한 정보</a:t>
            </a:r>
            <a:endParaRPr b="1" sz="1000">
              <a:solidFill>
                <a:schemeClr val="dk1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SQL 업데이트 시 last_update 날짜 저장, </a:t>
            </a:r>
            <a:r>
              <a:rPr b="1" lang="ko" sz="1000">
                <a:solidFill>
                  <a:schemeClr val="dk1"/>
                </a:solidFill>
                <a:highlight>
                  <a:schemeClr val="lt1"/>
                </a:highlight>
                <a:latin typeface="Nanum Gothic"/>
                <a:ea typeface="Nanum Gothic"/>
                <a:cs typeface="Nanum Gothic"/>
                <a:sym typeface="Nanum Gothic"/>
              </a:rPr>
              <a:t>중복 허용x </a:t>
            </a:r>
            <a:r>
              <a:rPr b="1" i="1" lang="ko" sz="1000">
                <a:solidFill>
                  <a:schemeClr val="dk1"/>
                </a:solidFill>
                <a:highlight>
                  <a:schemeClr val="lt1"/>
                </a:highlight>
                <a:latin typeface="Nanum Gothic"/>
                <a:ea typeface="Nanum Gothic"/>
                <a:cs typeface="Nanum Gothic"/>
                <a:sym typeface="Nanum Gothic"/>
              </a:rPr>
              <a:t>(*st_code (PK)</a:t>
            </a:r>
            <a:r>
              <a:rPr b="1" i="1" lang="ko" sz="1000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)</a:t>
            </a:r>
            <a:endParaRPr b="1" i="1" sz="1000">
              <a:solidFill>
                <a:schemeClr val="dk1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-"/>
            </a:pPr>
            <a:r>
              <a:rPr b="1" lang="ko" sz="1200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[종목코드] (069500, 114800, 226490): </a:t>
            </a:r>
            <a:r>
              <a:rPr b="1" lang="ko" sz="1000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TR 데이터 (ohlcv)</a:t>
            </a:r>
            <a:endParaRPr b="1" sz="1000">
              <a:solidFill>
                <a:schemeClr val="dk1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4572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중복 허용 x </a:t>
            </a:r>
            <a:r>
              <a:rPr b="1" lang="ko" sz="1000">
                <a:solidFill>
                  <a:schemeClr val="dk1"/>
                </a:solidFill>
                <a:highlight>
                  <a:schemeClr val="lt1"/>
                </a:highlight>
                <a:latin typeface="Nanum Gothic"/>
                <a:ea typeface="Nanum Gothic"/>
                <a:cs typeface="Nanum Gothic"/>
                <a:sym typeface="Nanum Gothic"/>
              </a:rPr>
              <a:t>(lower_bound=last_update, </a:t>
            </a:r>
            <a:r>
              <a:rPr b="1" i="1" lang="ko" sz="1000">
                <a:solidFill>
                  <a:schemeClr val="dk1"/>
                </a:solidFill>
                <a:highlight>
                  <a:schemeClr val="lt1"/>
                </a:highlight>
                <a:latin typeface="Nanum Gothic"/>
                <a:ea typeface="Nanum Gothic"/>
                <a:cs typeface="Nanum Gothic"/>
                <a:sym typeface="Nanum Gothic"/>
              </a:rPr>
              <a:t>*date (PK)</a:t>
            </a:r>
            <a:r>
              <a:rPr b="1" lang="ko" sz="1000">
                <a:solidFill>
                  <a:schemeClr val="dk1"/>
                </a:solidFill>
                <a:highlight>
                  <a:schemeClr val="lt1"/>
                </a:highlight>
                <a:latin typeface="Nanum Gothic"/>
                <a:ea typeface="Nanum Gothic"/>
                <a:cs typeface="Nanum Gothic"/>
                <a:sym typeface="Nanum Gothic"/>
              </a:rPr>
              <a:t>)</a:t>
            </a:r>
            <a:endParaRPr b="1" sz="1000">
              <a:solidFill>
                <a:schemeClr val="dk1"/>
              </a:solidFill>
              <a:highlight>
                <a:schemeClr val="lt1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4572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실행 기준 전날까지의 데이터를 저장 (upper_bound = yesterday) </a:t>
            </a:r>
            <a:endParaRPr b="1" sz="1000">
              <a:solidFill>
                <a:schemeClr val="dk1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159" name="Google Shape;159;p23"/>
          <p:cNvCxnSpPr/>
          <p:nvPr/>
        </p:nvCxnSpPr>
        <p:spPr>
          <a:xfrm>
            <a:off x="769892" y="741861"/>
            <a:ext cx="162000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60" name="Google Shape;160;p23"/>
          <p:cNvSpPr txBox="1"/>
          <p:nvPr/>
        </p:nvSpPr>
        <p:spPr>
          <a:xfrm>
            <a:off x="872357" y="328025"/>
            <a:ext cx="14151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solidFill>
                  <a:srgbClr val="00002F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수집기</a:t>
            </a:r>
            <a:endParaRPr sz="1100"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161" name="Google Shape;161;p23"/>
          <p:cNvSpPr txBox="1"/>
          <p:nvPr/>
        </p:nvSpPr>
        <p:spPr>
          <a:xfrm>
            <a:off x="350679" y="374217"/>
            <a:ext cx="6447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00002F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01.</a:t>
            </a:r>
            <a:endParaRPr sz="1800">
              <a:solidFill>
                <a:srgbClr val="00002F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162" name="Google Shape;162;p23"/>
          <p:cNvSpPr txBox="1"/>
          <p:nvPr/>
        </p:nvSpPr>
        <p:spPr>
          <a:xfrm>
            <a:off x="830595" y="764425"/>
            <a:ext cx="18375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163" name="Google Shape;163;p23"/>
          <p:cNvSpPr txBox="1"/>
          <p:nvPr/>
        </p:nvSpPr>
        <p:spPr>
          <a:xfrm>
            <a:off x="830595" y="764425"/>
            <a:ext cx="18375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SQL 구조, SQL 초기화</a:t>
            </a:r>
            <a:endParaRPr sz="1100"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164" name="Google Shape;164;p23"/>
          <p:cNvPicPr preferRelativeResize="0"/>
          <p:nvPr/>
        </p:nvPicPr>
        <p:blipFill rotWithShape="1">
          <a:blip r:embed="rId4">
            <a:alphaModFix/>
          </a:blip>
          <a:srcRect b="0" l="0" r="0" t="19367"/>
          <a:stretch/>
        </p:blipFill>
        <p:spPr>
          <a:xfrm>
            <a:off x="7823175" y="632900"/>
            <a:ext cx="1143925" cy="602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5898" y="4422588"/>
            <a:ext cx="1669952" cy="51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89900" y="4422575"/>
            <a:ext cx="2044894" cy="5150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605981" y="4422584"/>
            <a:ext cx="2044403" cy="5150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821568" y="4438464"/>
            <a:ext cx="2044893" cy="48325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9" name="Google Shape;169;p23"/>
          <p:cNvCxnSpPr/>
          <p:nvPr/>
        </p:nvCxnSpPr>
        <p:spPr>
          <a:xfrm>
            <a:off x="7823169" y="108706"/>
            <a:ext cx="270000" cy="0"/>
          </a:xfrm>
          <a:prstGeom prst="straightConnector1">
            <a:avLst/>
          </a:prstGeom>
          <a:noFill/>
          <a:ln cap="rnd" cmpd="sng" w="44450">
            <a:solidFill>
              <a:srgbClr val="D0CEC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</p:cxnSp>
      <p:cxnSp>
        <p:nvCxnSpPr>
          <p:cNvPr id="170" name="Google Shape;170;p23"/>
          <p:cNvCxnSpPr/>
          <p:nvPr/>
        </p:nvCxnSpPr>
        <p:spPr>
          <a:xfrm>
            <a:off x="8143844" y="108706"/>
            <a:ext cx="270000" cy="0"/>
          </a:xfrm>
          <a:prstGeom prst="straightConnector1">
            <a:avLst/>
          </a:prstGeom>
          <a:noFill/>
          <a:ln cap="rnd" cmpd="sng" w="44450">
            <a:solidFill>
              <a:srgbClr val="8DBABD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</p:cxnSp>
      <p:cxnSp>
        <p:nvCxnSpPr>
          <p:cNvPr id="171" name="Google Shape;171;p23"/>
          <p:cNvCxnSpPr/>
          <p:nvPr/>
        </p:nvCxnSpPr>
        <p:spPr>
          <a:xfrm>
            <a:off x="8464520" y="108706"/>
            <a:ext cx="270000" cy="0"/>
          </a:xfrm>
          <a:prstGeom prst="straightConnector1">
            <a:avLst/>
          </a:prstGeom>
          <a:noFill/>
          <a:ln cap="rnd" cmpd="sng" w="44450">
            <a:solidFill>
              <a:srgbClr val="D0CEC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</p:cxnSp>
      <p:cxnSp>
        <p:nvCxnSpPr>
          <p:cNvPr id="172" name="Google Shape;172;p23"/>
          <p:cNvCxnSpPr/>
          <p:nvPr/>
        </p:nvCxnSpPr>
        <p:spPr>
          <a:xfrm>
            <a:off x="8785194" y="108706"/>
            <a:ext cx="270000" cy="0"/>
          </a:xfrm>
          <a:prstGeom prst="straightConnector1">
            <a:avLst/>
          </a:prstGeom>
          <a:noFill/>
          <a:ln cap="rnd" cmpd="sng" w="44450">
            <a:solidFill>
              <a:srgbClr val="D0CEC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4"/>
          <p:cNvSpPr txBox="1"/>
          <p:nvPr/>
        </p:nvSpPr>
        <p:spPr>
          <a:xfrm>
            <a:off x="495900" y="1330425"/>
            <a:ext cx="8289300" cy="3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ko" sz="1200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setQuery</a:t>
            </a:r>
            <a:endParaRPr b="1" sz="1200">
              <a:solidFill>
                <a:schemeClr val="dk1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921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anum Gothic"/>
              <a:buChar char="-"/>
            </a:pPr>
            <a:r>
              <a:rPr b="1" lang="ko" sz="1000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sql 문법 모음</a:t>
            </a:r>
            <a:endParaRPr b="1" sz="1000">
              <a:solidFill>
                <a:schemeClr val="dk1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* </a:t>
            </a:r>
            <a:r>
              <a:rPr b="1" lang="ko" sz="1000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숫자(int)를 테이블의 이름을 넣기 위해서 []로 감싸줘야함</a:t>
            </a:r>
            <a:endParaRPr b="1" sz="1000">
              <a:solidFill>
                <a:schemeClr val="dk1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* 중복에 벗어나기 위한 안정 장치: Primary Key - 무결성 제약조건 에러가 발생</a:t>
            </a:r>
            <a:endParaRPr b="1" sz="1000">
              <a:solidFill>
                <a:schemeClr val="dk1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ko" sz="1200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sqlWriter</a:t>
            </a:r>
            <a:endParaRPr b="1" sz="1200">
              <a:solidFill>
                <a:schemeClr val="dk1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  <a:highlight>
                  <a:schemeClr val="lt1"/>
                </a:highlight>
                <a:latin typeface="NanumGothic ExtraBold"/>
                <a:ea typeface="NanumGothic ExtraBold"/>
                <a:cs typeface="NanumGothic ExtraBold"/>
                <a:sym typeface="NanumGothic ExtraBold"/>
              </a:rPr>
              <a:t>[1. olhcv 데이터 저장 준비]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indent="-2921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anum Gothic"/>
              <a:buChar char="-"/>
            </a:pPr>
            <a:r>
              <a:rPr b="1" lang="ko" sz="1000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__init__(codes): 초기화 함수, DB 연결 및 ‘없는’ 테이블 생성</a:t>
            </a:r>
            <a:endParaRPr b="1" sz="1000">
              <a:solidFill>
                <a:schemeClr val="dk1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921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anum Gothic"/>
              <a:buChar char="-"/>
            </a:pPr>
            <a:r>
              <a:rPr b="1" lang="ko" sz="1000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get_last_update(): DB에 저장된 last_update 날짜를 읽기</a:t>
            </a:r>
            <a:endParaRPr b="1" sz="900">
              <a:solidFill>
                <a:schemeClr val="dk1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* Opt1. 해당 종목코드를 처음 접속: </a:t>
            </a:r>
            <a:r>
              <a:rPr b="1" lang="ko" sz="900">
                <a:solidFill>
                  <a:schemeClr val="dk1"/>
                </a:solidFill>
                <a:highlight>
                  <a:schemeClr val="lt1"/>
                </a:highlight>
                <a:latin typeface="Nanum Gothic"/>
                <a:ea typeface="Nanum Gothic"/>
                <a:cs typeface="Nanum Gothic"/>
                <a:sym typeface="Nanum Gothic"/>
              </a:rPr>
              <a:t>return ‘0’</a:t>
            </a:r>
            <a:r>
              <a:rPr b="1" lang="ko" sz="900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 / Opt2. 해당 종목코드에 접속한 적 있음: return ‘</a:t>
            </a:r>
            <a:r>
              <a:rPr b="1" lang="ko" sz="900">
                <a:solidFill>
                  <a:schemeClr val="dk1"/>
                </a:solidFill>
                <a:highlight>
                  <a:schemeClr val="lt1"/>
                </a:highlight>
                <a:latin typeface="Nanum Gothic"/>
                <a:ea typeface="Nanum Gothic"/>
                <a:cs typeface="Nanum Gothic"/>
                <a:sym typeface="Nanum Gothic"/>
              </a:rPr>
              <a:t>last_update’</a:t>
            </a:r>
            <a:endParaRPr b="1" sz="900">
              <a:solidFill>
                <a:schemeClr val="dk1"/>
              </a:solidFill>
              <a:highlight>
                <a:schemeClr val="lt1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  <a:highlight>
                  <a:schemeClr val="lt1"/>
                </a:highlight>
                <a:latin typeface="NanumGothic ExtraBold"/>
                <a:ea typeface="NanumGothic ExtraBold"/>
                <a:cs typeface="NanumGothic ExtraBold"/>
                <a:sym typeface="NanumGothic ExtraBold"/>
              </a:rPr>
              <a:t>[2. olhcv 데이터 저장 &amp; company_info 업데이트]</a:t>
            </a:r>
            <a:endParaRPr sz="1000">
              <a:solidFill>
                <a:schemeClr val="dk1"/>
              </a:solidFill>
              <a:highlight>
                <a:schemeClr val="lt1"/>
              </a:highlight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indent="-2921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anum Gothic"/>
              <a:buChar char="-"/>
            </a:pPr>
            <a:r>
              <a:rPr b="1" lang="ko" sz="1000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update_comany_info(info): 종목코드 저장 완료 후 실행 </a:t>
            </a:r>
            <a:r>
              <a:rPr b="1" lang="ko" sz="900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(종목코드 행이 있다면, update, 없다면, insert)</a:t>
            </a:r>
            <a:endParaRPr b="1" sz="900">
              <a:solidFill>
                <a:schemeClr val="dk1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921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anum Gothic"/>
              <a:buChar char="-"/>
            </a:pPr>
            <a:r>
              <a:rPr b="1" lang="ko" sz="1000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save_query(st_code, nm_code, df): df를 st_code 테이블에 저장, df.to_sql(‘append’) </a:t>
            </a:r>
            <a:r>
              <a:rPr b="1" lang="ko" sz="900">
                <a:solidFill>
                  <a:schemeClr val="dk1"/>
                </a:solidFill>
                <a:highlight>
                  <a:schemeClr val="lt1"/>
                </a:highlight>
                <a:latin typeface="Nanum Gothic"/>
                <a:ea typeface="Nanum Gothic"/>
                <a:cs typeface="Nanum Gothic"/>
                <a:sym typeface="Nanum Gothic"/>
              </a:rPr>
              <a:t>(종목코드 테이블이 있다면, update, 없다면, insert)</a:t>
            </a:r>
            <a:endParaRPr b="1" sz="1000">
              <a:solidFill>
                <a:schemeClr val="dk1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sqlReader</a:t>
            </a:r>
            <a:endParaRPr b="1" sz="1200">
              <a:solidFill>
                <a:schemeClr val="dk1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-"/>
            </a:pPr>
            <a:r>
              <a:rPr b="1" lang="ko" sz="1000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read_query(st_code): 해당 [종목코드]’s ohlcv 데이터 반환 </a:t>
            </a:r>
            <a:r>
              <a:rPr b="1" lang="ko" sz="800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(type=dataframe)</a:t>
            </a:r>
            <a:endParaRPr b="1" sz="800">
              <a:solidFill>
                <a:schemeClr val="dk1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178" name="Google Shape;178;p24"/>
          <p:cNvCxnSpPr/>
          <p:nvPr/>
        </p:nvCxnSpPr>
        <p:spPr>
          <a:xfrm>
            <a:off x="769892" y="741861"/>
            <a:ext cx="162000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79" name="Google Shape;179;p24"/>
          <p:cNvSpPr txBox="1"/>
          <p:nvPr/>
        </p:nvSpPr>
        <p:spPr>
          <a:xfrm>
            <a:off x="872357" y="328025"/>
            <a:ext cx="14151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solidFill>
                  <a:srgbClr val="00002F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수집기</a:t>
            </a:r>
            <a:endParaRPr sz="1100"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180" name="Google Shape;180;p24"/>
          <p:cNvSpPr txBox="1"/>
          <p:nvPr/>
        </p:nvSpPr>
        <p:spPr>
          <a:xfrm>
            <a:off x="350679" y="374217"/>
            <a:ext cx="6447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00002F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01.</a:t>
            </a:r>
            <a:endParaRPr sz="1800">
              <a:solidFill>
                <a:srgbClr val="00002F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181" name="Google Shape;181;p24"/>
          <p:cNvSpPr txBox="1"/>
          <p:nvPr/>
        </p:nvSpPr>
        <p:spPr>
          <a:xfrm>
            <a:off x="830595" y="764425"/>
            <a:ext cx="18375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182" name="Google Shape;182;p24"/>
          <p:cNvSpPr txBox="1"/>
          <p:nvPr/>
        </p:nvSpPr>
        <p:spPr>
          <a:xfrm>
            <a:off x="830599" y="764425"/>
            <a:ext cx="3509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SQL class</a:t>
            </a:r>
            <a:r>
              <a:rPr lang="ko">
                <a:solidFill>
                  <a:schemeClr val="dk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구현 (tool/manageDB.py)</a:t>
            </a:r>
            <a:endParaRPr sz="1100"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183" name="Google Shape;183;p24"/>
          <p:cNvPicPr preferRelativeResize="0"/>
          <p:nvPr/>
        </p:nvPicPr>
        <p:blipFill rotWithShape="1">
          <a:blip r:embed="rId3">
            <a:alphaModFix/>
          </a:blip>
          <a:srcRect b="0" l="0" r="55381" t="8441"/>
          <a:stretch/>
        </p:blipFill>
        <p:spPr>
          <a:xfrm>
            <a:off x="6966047" y="1330425"/>
            <a:ext cx="1984250" cy="1183969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4"/>
          <p:cNvSpPr txBox="1"/>
          <p:nvPr/>
        </p:nvSpPr>
        <p:spPr>
          <a:xfrm>
            <a:off x="6966050" y="2514400"/>
            <a:ext cx="19842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980000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setQuery 예시</a:t>
            </a:r>
            <a:endParaRPr sz="900">
              <a:solidFill>
                <a:srgbClr val="980000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cxnSp>
        <p:nvCxnSpPr>
          <p:cNvPr id="185" name="Google Shape;185;p24"/>
          <p:cNvCxnSpPr/>
          <p:nvPr/>
        </p:nvCxnSpPr>
        <p:spPr>
          <a:xfrm>
            <a:off x="7823169" y="108706"/>
            <a:ext cx="270000" cy="0"/>
          </a:xfrm>
          <a:prstGeom prst="straightConnector1">
            <a:avLst/>
          </a:prstGeom>
          <a:noFill/>
          <a:ln cap="rnd" cmpd="sng" w="44450">
            <a:solidFill>
              <a:srgbClr val="D0CEC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</p:cxnSp>
      <p:cxnSp>
        <p:nvCxnSpPr>
          <p:cNvPr id="186" name="Google Shape;186;p24"/>
          <p:cNvCxnSpPr/>
          <p:nvPr/>
        </p:nvCxnSpPr>
        <p:spPr>
          <a:xfrm>
            <a:off x="8143844" y="108706"/>
            <a:ext cx="270000" cy="0"/>
          </a:xfrm>
          <a:prstGeom prst="straightConnector1">
            <a:avLst/>
          </a:prstGeom>
          <a:noFill/>
          <a:ln cap="rnd" cmpd="sng" w="44450">
            <a:solidFill>
              <a:srgbClr val="8DBABD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</p:cxnSp>
      <p:cxnSp>
        <p:nvCxnSpPr>
          <p:cNvPr id="187" name="Google Shape;187;p24"/>
          <p:cNvCxnSpPr/>
          <p:nvPr/>
        </p:nvCxnSpPr>
        <p:spPr>
          <a:xfrm>
            <a:off x="8464520" y="108706"/>
            <a:ext cx="270000" cy="0"/>
          </a:xfrm>
          <a:prstGeom prst="straightConnector1">
            <a:avLst/>
          </a:prstGeom>
          <a:noFill/>
          <a:ln cap="rnd" cmpd="sng" w="44450">
            <a:solidFill>
              <a:srgbClr val="D0CEC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</p:cxnSp>
      <p:cxnSp>
        <p:nvCxnSpPr>
          <p:cNvPr id="188" name="Google Shape;188;p24"/>
          <p:cNvCxnSpPr/>
          <p:nvPr/>
        </p:nvCxnSpPr>
        <p:spPr>
          <a:xfrm>
            <a:off x="8785194" y="108706"/>
            <a:ext cx="270000" cy="0"/>
          </a:xfrm>
          <a:prstGeom prst="straightConnector1">
            <a:avLst/>
          </a:prstGeom>
          <a:noFill/>
          <a:ln cap="rnd" cmpd="sng" w="44450">
            <a:solidFill>
              <a:srgbClr val="D0CEC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aperback">
  <a:themeElements>
    <a:clrScheme name="Paperback">
      <a:dk1>
        <a:srgbClr val="000000"/>
      </a:dk1>
      <a:lt1>
        <a:srgbClr val="FFFFFF"/>
      </a:lt1>
      <a:dk2>
        <a:srgbClr val="00695C"/>
      </a:dk2>
      <a:lt2>
        <a:srgbClr val="26A69A"/>
      </a:lt2>
      <a:accent1>
        <a:srgbClr val="FFFBF0"/>
      </a:accent1>
      <a:accent2>
        <a:srgbClr val="B7B7B7"/>
      </a:accent2>
      <a:accent3>
        <a:srgbClr val="FB8C00"/>
      </a:accent3>
      <a:accent4>
        <a:srgbClr val="80CBC4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1_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